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508" r:id="rId2"/>
    <p:sldId id="481" r:id="rId3"/>
    <p:sldId id="486" r:id="rId4"/>
    <p:sldId id="500" r:id="rId5"/>
    <p:sldId id="487" r:id="rId6"/>
    <p:sldId id="505" r:id="rId7"/>
    <p:sldId id="496" r:id="rId8"/>
    <p:sldId id="506" r:id="rId9"/>
    <p:sldId id="509" r:id="rId10"/>
    <p:sldId id="493" r:id="rId11"/>
    <p:sldId id="512" r:id="rId12"/>
    <p:sldId id="510" r:id="rId13"/>
    <p:sldId id="480" r:id="rId14"/>
    <p:sldId id="4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2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326D7-3349-4939-9847-9709FE2D99C6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10AA-3039-4F6A-A424-29CF5D50F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7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06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F3AA-859A-3CC0-E147-D5B3B4C33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68C19-AA67-5BD7-F194-8869A8288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5AECE-554A-DDF6-0D4C-98BBC43A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BEE9D-BCAC-21E7-F61B-911480CE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2F582-E19B-0A8F-F834-1468E7F4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1A3BD-F998-7FA4-89B0-E088D0EC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217280-17EF-A881-F143-F7145A37F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F3F66-980C-7E04-A0D9-AF775D01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B484-9479-DD7A-B55E-301BADC4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D9FCB-46A6-3E93-F25E-9123AEA4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6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BAAB9D-3F8C-D601-A7F6-5EA38DFD2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99EDB-F3AF-BC62-7E72-E373BCECD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912DB-5520-7382-4F89-64F30B26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79119-7ADC-771C-A89A-24F3F80D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E5C09-5E23-6FE4-67DB-DA9FDDDF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11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32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75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B654-F703-5A7E-36F3-F4B4994E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4055D-DF81-B3D3-0571-60DC6C838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E4D2-9B53-593B-1F48-796C0936D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00D51-451C-3715-4CC3-5DD7AB3E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0A7EE-75E5-82B9-D3B0-4310BA34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5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71B7-B84F-EE5F-84A1-93FF02732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E18C1-8140-5C4A-48DD-834BC3E5B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45CC-C0AF-F490-68C7-6EF3DBAE8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59E48-7959-F666-7563-14BD4581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41CF8-2CFA-B357-149C-0FE488BA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B54C-76BB-F052-4F94-F8DC07C62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D080-BDCA-EA9F-D1E2-142063A9D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C0F2E-2C90-E794-C2FB-870163F62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F8A50-B426-6ECA-2D13-D6C3F3F7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E8030-28CC-0747-A0E2-7850EC9A2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B34FB-A332-978F-EDCC-FEF006FB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8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87C4-A99D-305B-E1E9-88569271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00CA6-3DCB-4EE8-4F4B-BF481343A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CB67F-8AD2-6978-AC4A-E8D4369BA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F2D49-49C5-4338-8F61-0C480236D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548B50-3ECB-04F2-B936-DB9037491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F7704-73B1-9BA8-1CF3-965CE7EA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D9F891-8210-C9AA-8F93-BC6499DE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C90726-A6C2-6DFC-E853-CBED22B0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71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7A37-83C1-0C90-FE90-91D6D60C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F2A21C-40B0-70EA-EAAD-D94B555A3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9E89F-2922-A781-99EA-4D6799255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BB8FF-D1A7-F483-5F3E-B0C5AF64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6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72B9CF-752F-1C83-C9CF-221730577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15000-D824-6DBC-0C50-157E5708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C235F-3E78-F182-436F-3E17D1A6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DA8E-5F5A-398B-F712-89A9F3E5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23A9-BAA7-4729-B520-3E3A9A3D9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585CD-29BD-DACB-2AE1-E80AB6C13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9046D-3334-935F-674B-832D0F870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1F0CC-87D8-1A15-A8F3-F9E8624D7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65D1C-7352-72D6-8157-004C7C68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1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5A754-D236-35A8-DA95-BB85A720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3B974-24BB-FF26-F13E-DFEDC2A27F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34DBB-CD64-56F3-C3D4-D3482C6C1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0314C-8621-4485-CE9E-54C2407E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127F1-BB03-D270-0687-4971D641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1BF70-1F41-CD14-AB49-B36F396C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9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D5EE0-38A9-C4F9-A212-77C560D8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89182-51A3-2048-6E1A-D720AF3DB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C04F2-82B9-4A00-7F8C-19F444223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0DE4AF-99AF-4FC3-B99A-A277FC5D1C7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9706C-8557-265F-047F-9267F4C37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A9E59-071A-2C13-DAE9-0EBD6155E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B6A639-EAE0-4C34-A172-1C8F48FBA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9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2415427" y="3870472"/>
            <a:ext cx="3070973" cy="1895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TW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ontserrat" panose="00000500000000000000" charset="0"/>
                <a:sym typeface="+mn-ea"/>
              </a:rPr>
              <a:t>槍擊案頻發校園割喉等</a:t>
            </a:r>
            <a:endParaRPr lang="zh-CN" altLang="zh-CN" sz="48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Montserrat" panose="00000500000000000000" charset="0"/>
              <a:sym typeface="+mn-ea"/>
            </a:endParaRPr>
          </a:p>
        </p:txBody>
      </p:sp>
      <p:sp>
        <p:nvSpPr>
          <p:cNvPr id="15" name="文本框 31">
            <a:extLst>
              <a:ext uri="{FF2B5EF4-FFF2-40B4-BE49-F238E27FC236}">
                <a16:creationId xmlns:a16="http://schemas.microsoft.com/office/drawing/2014/main" id="{B51A9A6A-454B-995E-FC83-9609AE268200}"/>
              </a:ext>
            </a:extLst>
          </p:cNvPr>
          <p:cNvSpPr txBox="1"/>
          <p:nvPr/>
        </p:nvSpPr>
        <p:spPr>
          <a:xfrm>
            <a:off x="6299200" y="3835400"/>
            <a:ext cx="3931072" cy="1895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ontserrat" panose="00000500000000000000" charset="0"/>
                <a:sym typeface="+mn-ea"/>
              </a:rPr>
              <a:t>電腦普及</a:t>
            </a:r>
            <a:endParaRPr lang="en-US" altLang="zh-TW" sz="3733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Montserrat" panose="00000500000000000000" charset="0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zh-TW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ontserrat" panose="00000500000000000000" charset="0"/>
                <a:sym typeface="+mn-ea"/>
              </a:rPr>
              <a:t>算力提升</a:t>
            </a:r>
            <a:endParaRPr lang="en-US" altLang="zh-TW" sz="3733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Montserrat" panose="00000500000000000000" charset="0"/>
              <a:sym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zh-TW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+mn-ea"/>
              </a:rPr>
              <a:t>AI </a:t>
            </a:r>
            <a:r>
              <a:rPr lang="zh-TW" altLang="en-US" sz="3733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ontserrat" panose="00000500000000000000" charset="0"/>
                <a:sym typeface="+mn-ea"/>
              </a:rPr>
              <a:t>工具</a:t>
            </a:r>
            <a:endParaRPr lang="en-US" altLang="zh-TW" sz="3733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Montserrat" panose="00000500000000000000" charset="0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zh-CN" sz="3733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Montserrat" panose="00000500000000000000" charset="0"/>
              <a:sym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FA3DCE-065D-7D07-3F42-A7D624CFC9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827" y="1090702"/>
            <a:ext cx="2835375" cy="2740025"/>
          </a:xfrm>
          <a:prstGeom prst="rect">
            <a:avLst/>
          </a:prstGeom>
        </p:spPr>
      </p:pic>
      <p:pic>
        <p:nvPicPr>
          <p:cNvPr id="6" name="Picture 5" descr="A computer with a gear inside&#10;&#10;Description automatically generated">
            <a:extLst>
              <a:ext uri="{FF2B5EF4-FFF2-40B4-BE49-F238E27FC236}">
                <a16:creationId xmlns:a16="http://schemas.microsoft.com/office/drawing/2014/main" id="{EC521D44-B860-5D60-CD51-FDC9B87B73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762" y="1057129"/>
            <a:ext cx="2641193" cy="26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1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927525D-3635-00B9-5116-BD57AD318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65" y="65781"/>
            <a:ext cx="4208468" cy="327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DBAA55-27A1-52CF-278F-F038BE08F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67" y="3429000"/>
            <a:ext cx="4160167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88DF97D-5335-EFAA-E46A-50E948CA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67" y="3418651"/>
            <a:ext cx="4064000" cy="315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D8E6E90-E5BD-067C-C13A-33CB9C64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3" y="65781"/>
            <a:ext cx="4208467" cy="327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33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11BFC7-2534-B616-1C18-E68B43C6DB74}"/>
              </a:ext>
            </a:extLst>
          </p:cNvPr>
          <p:cNvSpPr txBox="1"/>
          <p:nvPr/>
        </p:nvSpPr>
        <p:spPr>
          <a:xfrm>
            <a:off x="1349115" y="482601"/>
            <a:ext cx="4368800" cy="2226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267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US" sz="4267" b="1" dirty="0">
              <a:solidFill>
                <a:srgbClr val="21212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Accuracy = 0.77272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Precision = 0.6666</a:t>
            </a:r>
            <a:r>
              <a:rPr lang="en-US" altLang="zh-TW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Recall = 0.5714</a:t>
            </a:r>
            <a:r>
              <a:rPr lang="en-US" altLang="zh-TW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F1_Score = 0.61538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73ED6-0F1E-8E86-9E19-108108E6DF8C}"/>
              </a:ext>
            </a:extLst>
          </p:cNvPr>
          <p:cNvSpPr txBox="1"/>
          <p:nvPr/>
        </p:nvSpPr>
        <p:spPr>
          <a:xfrm>
            <a:off x="1450715" y="3632201"/>
            <a:ext cx="4673600" cy="2226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267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endParaRPr lang="en-US" sz="4267" b="1" dirty="0">
              <a:solidFill>
                <a:srgbClr val="21212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Accuracy = 0.95454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Precision = 1.0 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Recall = 0.5 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F1_Score = 0.6666</a:t>
            </a:r>
            <a:r>
              <a:rPr lang="en-US" altLang="zh-TW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0B32A-BD7B-0C53-0717-3AE64D8B5DCE}"/>
              </a:ext>
            </a:extLst>
          </p:cNvPr>
          <p:cNvSpPr txBox="1"/>
          <p:nvPr/>
        </p:nvSpPr>
        <p:spPr>
          <a:xfrm>
            <a:off x="6044367" y="525145"/>
            <a:ext cx="4876800" cy="2226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267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US" sz="4267" b="1" dirty="0">
              <a:solidFill>
                <a:srgbClr val="21212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Accuracy = 0.75 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Precision = 0.5 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Recall = 0.4 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F1_Score = 0.44444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2876E-502E-EED4-6CCA-690EA97F2F4C}"/>
              </a:ext>
            </a:extLst>
          </p:cNvPr>
          <p:cNvSpPr txBox="1"/>
          <p:nvPr/>
        </p:nvSpPr>
        <p:spPr>
          <a:xfrm>
            <a:off x="5994400" y="3632201"/>
            <a:ext cx="5689600" cy="2226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67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</a:p>
          <a:p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Accuracy = 0.82857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Precision =  NA (divided by zero)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Recall = 0.0</a:t>
            </a:r>
          </a:p>
          <a:p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F1_Score</a:t>
            </a:r>
            <a:r>
              <a:rPr lang="zh-TW" alt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21212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 (Precision not defined)</a:t>
            </a:r>
          </a:p>
        </p:txBody>
      </p:sp>
    </p:spTree>
    <p:extLst>
      <p:ext uri="{BB962C8B-B14F-4D97-AF65-F5344CB8AC3E}">
        <p14:creationId xmlns:p14="http://schemas.microsoft.com/office/powerpoint/2010/main" val="380990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FD8CB-1BC7-7FC4-F323-C46EF3052266}"/>
              </a:ext>
            </a:extLst>
          </p:cNvPr>
          <p:cNvSpPr txBox="1"/>
          <p:nvPr/>
        </p:nvSpPr>
        <p:spPr>
          <a:xfrm>
            <a:off x="711201" y="27899"/>
            <a:ext cx="9803908" cy="1138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algn="ctr">
              <a:lnSpc>
                <a:spcPct val="115000"/>
              </a:lnSpc>
            </a:pPr>
            <a:r>
              <a:rPr lang="zh-TW" altLang="en-US" sz="6400" b="1" kern="1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此程式可被用在</a:t>
            </a:r>
            <a:endParaRPr lang="en-US" altLang="zh-TW" sz="6400" b="1" kern="100" dirty="0">
              <a:solidFill>
                <a:schemeClr val="accent6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Graphic 3" descr="Shopping basket with solid fill">
            <a:extLst>
              <a:ext uri="{FF2B5EF4-FFF2-40B4-BE49-F238E27FC236}">
                <a16:creationId xmlns:a16="http://schemas.microsoft.com/office/drawing/2014/main" id="{C8D25DE3-7B23-3D79-1AEE-20A8DEE99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5600" y="1600200"/>
            <a:ext cx="1219200" cy="1219200"/>
          </a:xfrm>
          <a:prstGeom prst="rect">
            <a:avLst/>
          </a:prstGeom>
        </p:spPr>
      </p:pic>
      <p:pic>
        <p:nvPicPr>
          <p:cNvPr id="6" name="Graphic 5" descr="Park scene with solid fill">
            <a:extLst>
              <a:ext uri="{FF2B5EF4-FFF2-40B4-BE49-F238E27FC236}">
                <a16:creationId xmlns:a16="http://schemas.microsoft.com/office/drawing/2014/main" id="{B4DC59BE-1695-9C8B-E2D3-40E54DD2F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5600" y="3022600"/>
            <a:ext cx="1219200" cy="1219200"/>
          </a:xfrm>
          <a:prstGeom prst="rect">
            <a:avLst/>
          </a:prstGeom>
        </p:spPr>
      </p:pic>
      <p:pic>
        <p:nvPicPr>
          <p:cNvPr id="8" name="Graphic 7" descr="Streetcar with solid fill">
            <a:extLst>
              <a:ext uri="{FF2B5EF4-FFF2-40B4-BE49-F238E27FC236}">
                <a16:creationId xmlns:a16="http://schemas.microsoft.com/office/drawing/2014/main" id="{C816834F-DC19-E2E3-0444-8131EF2EC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4000" y="1679347"/>
            <a:ext cx="1219200" cy="1219200"/>
          </a:xfrm>
          <a:prstGeom prst="rect">
            <a:avLst/>
          </a:prstGeom>
        </p:spPr>
      </p:pic>
      <p:pic>
        <p:nvPicPr>
          <p:cNvPr id="10" name="Graphic 9" descr="Car with solid fill">
            <a:extLst>
              <a:ext uri="{FF2B5EF4-FFF2-40B4-BE49-F238E27FC236}">
                <a16:creationId xmlns:a16="http://schemas.microsoft.com/office/drawing/2014/main" id="{4E41AB00-A379-0D14-6313-46E20943C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8833" y="3188276"/>
            <a:ext cx="1219200" cy="1219200"/>
          </a:xfrm>
          <a:prstGeom prst="rect">
            <a:avLst/>
          </a:prstGeom>
        </p:spPr>
      </p:pic>
      <p:pic>
        <p:nvPicPr>
          <p:cNvPr id="12" name="Graphic 11" descr="Schoolhouse with solid fill">
            <a:extLst>
              <a:ext uri="{FF2B5EF4-FFF2-40B4-BE49-F238E27FC236}">
                <a16:creationId xmlns:a16="http://schemas.microsoft.com/office/drawing/2014/main" id="{7339A52D-745D-664A-1511-3372FCF262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4000" y="4735657"/>
            <a:ext cx="1219200" cy="1219200"/>
          </a:xfrm>
          <a:prstGeom prst="rect">
            <a:avLst/>
          </a:prstGeom>
        </p:spPr>
      </p:pic>
      <p:pic>
        <p:nvPicPr>
          <p:cNvPr id="14" name="Graphic 13" descr="Stacked Rocks with solid fill">
            <a:extLst>
              <a:ext uri="{FF2B5EF4-FFF2-40B4-BE49-F238E27FC236}">
                <a16:creationId xmlns:a16="http://schemas.microsoft.com/office/drawing/2014/main" id="{459892EF-3FF5-C2F2-E0E4-20031FBAC4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5600" y="4749800"/>
            <a:ext cx="1219200" cy="1219200"/>
          </a:xfrm>
          <a:prstGeom prst="rect">
            <a:avLst/>
          </a:prstGeom>
        </p:spPr>
      </p:pic>
      <p:sp>
        <p:nvSpPr>
          <p:cNvPr id="15" name="文字方塊 6">
            <a:extLst>
              <a:ext uri="{FF2B5EF4-FFF2-40B4-BE49-F238E27FC236}">
                <a16:creationId xmlns:a16="http://schemas.microsoft.com/office/drawing/2014/main" id="{2769323C-CA68-8371-1289-A0F0920AF987}"/>
              </a:ext>
            </a:extLst>
          </p:cNvPr>
          <p:cNvSpPr txBox="1"/>
          <p:nvPr/>
        </p:nvSpPr>
        <p:spPr>
          <a:xfrm>
            <a:off x="3251200" y="1894069"/>
            <a:ext cx="2641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733" b="1" dirty="0">
                <a:latin typeface="標楷體" panose="03000509000000000000" pitchFamily="65" charset="-120"/>
                <a:ea typeface="標楷體" panose="03000509000000000000" pitchFamily="65" charset="-120"/>
              </a:rPr>
              <a:t>商店</a:t>
            </a:r>
            <a:endParaRPr lang="en-US" sz="3733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6">
            <a:extLst>
              <a:ext uri="{FF2B5EF4-FFF2-40B4-BE49-F238E27FC236}">
                <a16:creationId xmlns:a16="http://schemas.microsoft.com/office/drawing/2014/main" id="{6BE16376-3313-B9B0-4259-4AC42C9A07B3}"/>
              </a:ext>
            </a:extLst>
          </p:cNvPr>
          <p:cNvSpPr txBox="1"/>
          <p:nvPr/>
        </p:nvSpPr>
        <p:spPr>
          <a:xfrm>
            <a:off x="3223648" y="3322892"/>
            <a:ext cx="2641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733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公園</a:t>
            </a:r>
            <a:endParaRPr lang="en-US" sz="3733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6">
            <a:extLst>
              <a:ext uri="{FF2B5EF4-FFF2-40B4-BE49-F238E27FC236}">
                <a16:creationId xmlns:a16="http://schemas.microsoft.com/office/drawing/2014/main" id="{6CFFF867-9C26-C020-D1BF-2EE71445EFCC}"/>
              </a:ext>
            </a:extLst>
          </p:cNvPr>
          <p:cNvSpPr txBox="1"/>
          <p:nvPr/>
        </p:nvSpPr>
        <p:spPr>
          <a:xfrm>
            <a:off x="3223648" y="5010587"/>
            <a:ext cx="2641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733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地標附近</a:t>
            </a:r>
            <a:endParaRPr lang="en-US" sz="3733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文字方塊 6">
            <a:extLst>
              <a:ext uri="{FF2B5EF4-FFF2-40B4-BE49-F238E27FC236}">
                <a16:creationId xmlns:a16="http://schemas.microsoft.com/office/drawing/2014/main" id="{A45AB203-4FD1-F536-2C7D-1B79F2F6E48C}"/>
              </a:ext>
            </a:extLst>
          </p:cNvPr>
          <p:cNvSpPr txBox="1"/>
          <p:nvPr/>
        </p:nvSpPr>
        <p:spPr>
          <a:xfrm>
            <a:off x="8026400" y="1898813"/>
            <a:ext cx="2641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733" b="1" dirty="0">
                <a:latin typeface="標楷體" panose="03000509000000000000" pitchFamily="65" charset="-120"/>
                <a:ea typeface="標楷體" panose="03000509000000000000" pitchFamily="65" charset="-120"/>
              </a:rPr>
              <a:t>車站</a:t>
            </a:r>
            <a:endParaRPr lang="en-US" sz="3733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文字方塊 6">
            <a:extLst>
              <a:ext uri="{FF2B5EF4-FFF2-40B4-BE49-F238E27FC236}">
                <a16:creationId xmlns:a16="http://schemas.microsoft.com/office/drawing/2014/main" id="{E4B6D304-955B-61C1-BC43-A8189A609D05}"/>
              </a:ext>
            </a:extLst>
          </p:cNvPr>
          <p:cNvSpPr txBox="1"/>
          <p:nvPr/>
        </p:nvSpPr>
        <p:spPr>
          <a:xfrm>
            <a:off x="8021233" y="3381212"/>
            <a:ext cx="2641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733" b="1" dirty="0">
                <a:latin typeface="標楷體" panose="03000509000000000000" pitchFamily="65" charset="-120"/>
                <a:ea typeface="標楷體" panose="03000509000000000000" pitchFamily="65" charset="-120"/>
              </a:rPr>
              <a:t>停車場</a:t>
            </a:r>
            <a:endParaRPr lang="en-US" sz="3733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文字方塊 6">
            <a:extLst>
              <a:ext uri="{FF2B5EF4-FFF2-40B4-BE49-F238E27FC236}">
                <a16:creationId xmlns:a16="http://schemas.microsoft.com/office/drawing/2014/main" id="{C8581B45-519D-2187-C08A-3EE211CCF016}"/>
              </a:ext>
            </a:extLst>
          </p:cNvPr>
          <p:cNvSpPr txBox="1"/>
          <p:nvPr/>
        </p:nvSpPr>
        <p:spPr>
          <a:xfrm>
            <a:off x="8021233" y="4996444"/>
            <a:ext cx="2641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733" b="1" dirty="0">
                <a:latin typeface="標楷體" panose="03000509000000000000" pitchFamily="65" charset="-120"/>
                <a:ea typeface="標楷體" panose="03000509000000000000" pitchFamily="65" charset="-120"/>
              </a:rPr>
              <a:t>學校</a:t>
            </a:r>
            <a:endParaRPr lang="en-US" sz="3733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399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5"/>
          <p:cNvSpPr/>
          <p:nvPr/>
        </p:nvSpPr>
        <p:spPr>
          <a:xfrm>
            <a:off x="1853161" y="2104852"/>
            <a:ext cx="8461719" cy="2634467"/>
          </a:xfrm>
          <a:custGeom>
            <a:avLst/>
            <a:gdLst>
              <a:gd name="connsiteX0" fmla="*/ 4581582 w 4684528"/>
              <a:gd name="connsiteY0" fmla="*/ 0 h 1458098"/>
              <a:gd name="connsiteX1" fmla="*/ 4684528 w 4684528"/>
              <a:gd name="connsiteY1" fmla="*/ 84779 h 1458098"/>
              <a:gd name="connsiteX2" fmla="*/ 3394679 w 4684528"/>
              <a:gd name="connsiteY2" fmla="*/ 1332239 h 1458098"/>
              <a:gd name="connsiteX3" fmla="*/ 2716448 w 4684528"/>
              <a:gd name="connsiteY3" fmla="*/ 641897 h 1458098"/>
              <a:gd name="connsiteX4" fmla="*/ 1929217 w 4684528"/>
              <a:gd name="connsiteY4" fmla="*/ 1417018 h 1458098"/>
              <a:gd name="connsiteX5" fmla="*/ 1014817 w 4684528"/>
              <a:gd name="connsiteY5" fmla="*/ 490506 h 1458098"/>
              <a:gd name="connsiteX6" fmla="*/ 16577 w 4684528"/>
              <a:gd name="connsiteY6" fmla="*/ 1458098 h 1458098"/>
              <a:gd name="connsiteX7" fmla="*/ 0 w 4684528"/>
              <a:gd name="connsiteY7" fmla="*/ 1458098 h 1458098"/>
              <a:gd name="connsiteX8" fmla="*/ 1008761 w 4684528"/>
              <a:gd name="connsiteY8" fmla="*/ 436006 h 1458098"/>
              <a:gd name="connsiteX9" fmla="*/ 1929217 w 4684528"/>
              <a:gd name="connsiteY9" fmla="*/ 1344350 h 1458098"/>
              <a:gd name="connsiteX10" fmla="*/ 2716448 w 4684528"/>
              <a:gd name="connsiteY10" fmla="*/ 545007 h 1458098"/>
              <a:gd name="connsiteX11" fmla="*/ 3388623 w 4684528"/>
              <a:gd name="connsiteY11" fmla="*/ 1211126 h 14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84528" h="1458098">
                <a:moveTo>
                  <a:pt x="4581582" y="0"/>
                </a:moveTo>
                <a:lnTo>
                  <a:pt x="4684528" y="84779"/>
                </a:lnTo>
                <a:lnTo>
                  <a:pt x="3394679" y="1332239"/>
                </a:lnTo>
                <a:lnTo>
                  <a:pt x="2716448" y="641897"/>
                </a:lnTo>
                <a:lnTo>
                  <a:pt x="1929217" y="1417018"/>
                </a:lnTo>
                <a:lnTo>
                  <a:pt x="1014817" y="490506"/>
                </a:lnTo>
                <a:lnTo>
                  <a:pt x="16577" y="1458098"/>
                </a:lnTo>
                <a:lnTo>
                  <a:pt x="0" y="1458098"/>
                </a:lnTo>
                <a:lnTo>
                  <a:pt x="1008761" y="436006"/>
                </a:lnTo>
                <a:lnTo>
                  <a:pt x="1929217" y="1344350"/>
                </a:lnTo>
                <a:lnTo>
                  <a:pt x="2716448" y="545007"/>
                </a:lnTo>
                <a:lnTo>
                  <a:pt x="3388623" y="121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1" rIns="121899" bIns="60951" rtlCol="0" anchor="ctr"/>
          <a:lstStyle/>
          <a:p>
            <a:pPr algn="ctr"/>
            <a:endParaRPr lang="en-US" sz="933">
              <a:latin typeface="Montserrat"/>
              <a:cs typeface="Montserrat" panose="00000500000000000000" charset="0"/>
            </a:endParaRPr>
          </a:p>
        </p:txBody>
      </p:sp>
      <p:grpSp>
        <p:nvGrpSpPr>
          <p:cNvPr id="5" name="Group 86"/>
          <p:cNvGrpSpPr/>
          <p:nvPr/>
        </p:nvGrpSpPr>
        <p:grpSpPr>
          <a:xfrm>
            <a:off x="9700683" y="1238755"/>
            <a:ext cx="1477031" cy="1484351"/>
            <a:chOff x="6135613" y="614704"/>
            <a:chExt cx="1889929" cy="1898801"/>
          </a:xfrm>
          <a:solidFill>
            <a:schemeClr val="accent2"/>
          </a:solidFill>
        </p:grpSpPr>
        <p:sp>
          <p:nvSpPr>
            <p:cNvPr id="6" name="Freeform 905"/>
            <p:cNvSpPr>
              <a:spLocks noEditPoints="1"/>
            </p:cNvSpPr>
            <p:nvPr/>
          </p:nvSpPr>
          <p:spPr bwMode="auto">
            <a:xfrm>
              <a:off x="6135613" y="1916063"/>
              <a:ext cx="595963" cy="597442"/>
            </a:xfrm>
            <a:custGeom>
              <a:avLst/>
              <a:gdLst>
                <a:gd name="T0" fmla="*/ 200 w 200"/>
                <a:gd name="T1" fmla="*/ 88 h 200"/>
                <a:gd name="T2" fmla="*/ 177 w 200"/>
                <a:gd name="T3" fmla="*/ 24 h 200"/>
                <a:gd name="T4" fmla="*/ 111 w 200"/>
                <a:gd name="T5" fmla="*/ 0 h 200"/>
                <a:gd name="T6" fmla="*/ 8 w 200"/>
                <a:gd name="T7" fmla="*/ 103 h 200"/>
                <a:gd name="T8" fmla="*/ 41 w 200"/>
                <a:gd name="T9" fmla="*/ 81 h 200"/>
                <a:gd name="T10" fmla="*/ 8 w 200"/>
                <a:gd name="T11" fmla="*/ 193 h 200"/>
                <a:gd name="T12" fmla="*/ 119 w 200"/>
                <a:gd name="T13" fmla="*/ 159 h 200"/>
                <a:gd name="T14" fmla="*/ 96 w 200"/>
                <a:gd name="T15" fmla="*/ 192 h 200"/>
                <a:gd name="T16" fmla="*/ 200 w 200"/>
                <a:gd name="T17" fmla="*/ 88 h 200"/>
                <a:gd name="T18" fmla="*/ 122 w 200"/>
                <a:gd name="T19" fmla="*/ 135 h 200"/>
                <a:gd name="T20" fmla="*/ 137 w 200"/>
                <a:gd name="T21" fmla="*/ 114 h 200"/>
                <a:gd name="T22" fmla="*/ 65 w 200"/>
                <a:gd name="T23" fmla="*/ 136 h 200"/>
                <a:gd name="T24" fmla="*/ 86 w 200"/>
                <a:gd name="T25" fmla="*/ 64 h 200"/>
                <a:gd name="T26" fmla="*/ 65 w 200"/>
                <a:gd name="T27" fmla="*/ 78 h 200"/>
                <a:gd name="T28" fmla="*/ 132 w 200"/>
                <a:gd name="T29" fmla="*/ 11 h 200"/>
                <a:gd name="T30" fmla="*/ 174 w 200"/>
                <a:gd name="T31" fmla="*/ 27 h 200"/>
                <a:gd name="T32" fmla="*/ 189 w 200"/>
                <a:gd name="T33" fmla="*/ 68 h 200"/>
                <a:gd name="T34" fmla="*/ 122 w 200"/>
                <a:gd name="T35" fmla="*/ 13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200">
                  <a:moveTo>
                    <a:pt x="200" y="88"/>
                  </a:moveTo>
                  <a:cubicBezTo>
                    <a:pt x="177" y="24"/>
                    <a:pt x="177" y="24"/>
                    <a:pt x="17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38" y="4"/>
                    <a:pt x="8" y="103"/>
                  </a:cubicBezTo>
                  <a:cubicBezTo>
                    <a:pt x="8" y="103"/>
                    <a:pt x="27" y="87"/>
                    <a:pt x="41" y="81"/>
                  </a:cubicBezTo>
                  <a:cubicBezTo>
                    <a:pt x="41" y="81"/>
                    <a:pt x="0" y="146"/>
                    <a:pt x="8" y="193"/>
                  </a:cubicBezTo>
                  <a:cubicBezTo>
                    <a:pt x="54" y="200"/>
                    <a:pt x="119" y="159"/>
                    <a:pt x="119" y="159"/>
                  </a:cubicBezTo>
                  <a:cubicBezTo>
                    <a:pt x="113" y="173"/>
                    <a:pt x="96" y="192"/>
                    <a:pt x="96" y="192"/>
                  </a:cubicBezTo>
                  <a:cubicBezTo>
                    <a:pt x="195" y="162"/>
                    <a:pt x="200" y="88"/>
                    <a:pt x="200" y="88"/>
                  </a:cubicBezTo>
                  <a:moveTo>
                    <a:pt x="122" y="135"/>
                  </a:moveTo>
                  <a:cubicBezTo>
                    <a:pt x="122" y="135"/>
                    <a:pt x="132" y="123"/>
                    <a:pt x="137" y="114"/>
                  </a:cubicBezTo>
                  <a:cubicBezTo>
                    <a:pt x="137" y="114"/>
                    <a:pt x="94" y="140"/>
                    <a:pt x="65" y="136"/>
                  </a:cubicBezTo>
                  <a:cubicBezTo>
                    <a:pt x="59" y="105"/>
                    <a:pt x="86" y="64"/>
                    <a:pt x="86" y="64"/>
                  </a:cubicBezTo>
                  <a:cubicBezTo>
                    <a:pt x="77" y="68"/>
                    <a:pt x="65" y="78"/>
                    <a:pt x="65" y="78"/>
                  </a:cubicBezTo>
                  <a:cubicBezTo>
                    <a:pt x="84" y="14"/>
                    <a:pt x="132" y="11"/>
                    <a:pt x="132" y="11"/>
                  </a:cubicBezTo>
                  <a:cubicBezTo>
                    <a:pt x="174" y="27"/>
                    <a:pt x="174" y="27"/>
                    <a:pt x="174" y="27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6" y="116"/>
                    <a:pt x="122" y="1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7" name="Freeform 906"/>
            <p:cNvSpPr/>
            <p:nvPr/>
          </p:nvSpPr>
          <p:spPr bwMode="auto">
            <a:xfrm>
              <a:off x="6311593" y="1948597"/>
              <a:ext cx="387450" cy="385971"/>
            </a:xfrm>
            <a:custGeom>
              <a:avLst/>
              <a:gdLst>
                <a:gd name="T0" fmla="*/ 115 w 130"/>
                <a:gd name="T1" fmla="*/ 16 h 129"/>
                <a:gd name="T2" fmla="*/ 73 w 130"/>
                <a:gd name="T3" fmla="*/ 0 h 129"/>
                <a:gd name="T4" fmla="*/ 6 w 130"/>
                <a:gd name="T5" fmla="*/ 67 h 129"/>
                <a:gd name="T6" fmla="*/ 27 w 130"/>
                <a:gd name="T7" fmla="*/ 53 h 129"/>
                <a:gd name="T8" fmla="*/ 6 w 130"/>
                <a:gd name="T9" fmla="*/ 125 h 129"/>
                <a:gd name="T10" fmla="*/ 78 w 130"/>
                <a:gd name="T11" fmla="*/ 103 h 129"/>
                <a:gd name="T12" fmla="*/ 63 w 130"/>
                <a:gd name="T13" fmla="*/ 124 h 129"/>
                <a:gd name="T14" fmla="*/ 130 w 130"/>
                <a:gd name="T15" fmla="*/ 57 h 129"/>
                <a:gd name="T16" fmla="*/ 115 w 130"/>
                <a:gd name="T17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15" y="16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25" y="3"/>
                    <a:pt x="6" y="67"/>
                  </a:cubicBezTo>
                  <a:cubicBezTo>
                    <a:pt x="6" y="67"/>
                    <a:pt x="18" y="57"/>
                    <a:pt x="27" y="53"/>
                  </a:cubicBezTo>
                  <a:cubicBezTo>
                    <a:pt x="27" y="53"/>
                    <a:pt x="0" y="94"/>
                    <a:pt x="6" y="125"/>
                  </a:cubicBezTo>
                  <a:cubicBezTo>
                    <a:pt x="35" y="129"/>
                    <a:pt x="78" y="103"/>
                    <a:pt x="78" y="103"/>
                  </a:cubicBezTo>
                  <a:cubicBezTo>
                    <a:pt x="73" y="112"/>
                    <a:pt x="63" y="124"/>
                    <a:pt x="63" y="124"/>
                  </a:cubicBezTo>
                  <a:cubicBezTo>
                    <a:pt x="127" y="105"/>
                    <a:pt x="130" y="57"/>
                    <a:pt x="130" y="57"/>
                  </a:cubicBezTo>
                  <a:cubicBezTo>
                    <a:pt x="115" y="16"/>
                    <a:pt x="115" y="16"/>
                    <a:pt x="115" y="1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8" name="Freeform 907"/>
            <p:cNvSpPr/>
            <p:nvPr/>
          </p:nvSpPr>
          <p:spPr bwMode="auto">
            <a:xfrm>
              <a:off x="6713831" y="1710508"/>
              <a:ext cx="489489" cy="653637"/>
            </a:xfrm>
            <a:custGeom>
              <a:avLst/>
              <a:gdLst>
                <a:gd name="T0" fmla="*/ 164 w 164"/>
                <a:gd name="T1" fmla="*/ 55 h 219"/>
                <a:gd name="T2" fmla="*/ 133 w 164"/>
                <a:gd name="T3" fmla="*/ 180 h 219"/>
                <a:gd name="T4" fmla="*/ 0 w 164"/>
                <a:gd name="T5" fmla="*/ 219 h 219"/>
                <a:gd name="T6" fmla="*/ 27 w 164"/>
                <a:gd name="T7" fmla="*/ 82 h 219"/>
                <a:gd name="T8" fmla="*/ 109 w 164"/>
                <a:gd name="T9" fmla="*/ 0 h 219"/>
                <a:gd name="T10" fmla="*/ 164 w 164"/>
                <a:gd name="T11" fmla="*/ 5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219">
                  <a:moveTo>
                    <a:pt x="164" y="55"/>
                  </a:moveTo>
                  <a:cubicBezTo>
                    <a:pt x="133" y="180"/>
                    <a:pt x="133" y="180"/>
                    <a:pt x="133" y="18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93" y="147"/>
                    <a:pt x="27" y="8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64" y="55"/>
                    <a:pt x="164" y="55"/>
                    <a:pt x="164" y="5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9" name="Freeform 908"/>
            <p:cNvSpPr/>
            <p:nvPr/>
          </p:nvSpPr>
          <p:spPr bwMode="auto">
            <a:xfrm>
              <a:off x="6276101" y="1432490"/>
              <a:ext cx="652158" cy="492446"/>
            </a:xfrm>
            <a:custGeom>
              <a:avLst/>
              <a:gdLst>
                <a:gd name="T0" fmla="*/ 164 w 219"/>
                <a:gd name="T1" fmla="*/ 0 h 165"/>
                <a:gd name="T2" fmla="*/ 38 w 219"/>
                <a:gd name="T3" fmla="*/ 32 h 165"/>
                <a:gd name="T4" fmla="*/ 0 w 219"/>
                <a:gd name="T5" fmla="*/ 165 h 165"/>
                <a:gd name="T6" fmla="*/ 137 w 219"/>
                <a:gd name="T7" fmla="*/ 137 h 165"/>
                <a:gd name="T8" fmla="*/ 219 w 219"/>
                <a:gd name="T9" fmla="*/ 55 h 165"/>
                <a:gd name="T10" fmla="*/ 164 w 219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65">
                  <a:moveTo>
                    <a:pt x="164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71" y="72"/>
                    <a:pt x="137" y="137"/>
                  </a:cubicBezTo>
                  <a:cubicBezTo>
                    <a:pt x="219" y="55"/>
                    <a:pt x="219" y="55"/>
                    <a:pt x="219" y="55"/>
                  </a:cubicBez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10" name="Freeform 909"/>
            <p:cNvSpPr/>
            <p:nvPr/>
          </p:nvSpPr>
          <p:spPr bwMode="auto">
            <a:xfrm>
              <a:off x="6901641" y="907510"/>
              <a:ext cx="832574" cy="832574"/>
            </a:xfrm>
            <a:custGeom>
              <a:avLst/>
              <a:gdLst>
                <a:gd name="T0" fmla="*/ 61 w 279"/>
                <a:gd name="T1" fmla="*/ 221 h 279"/>
                <a:gd name="T2" fmla="*/ 148 w 279"/>
                <a:gd name="T3" fmla="*/ 279 h 279"/>
                <a:gd name="T4" fmla="*/ 279 w 279"/>
                <a:gd name="T5" fmla="*/ 78 h 279"/>
                <a:gd name="T6" fmla="*/ 233 w 279"/>
                <a:gd name="T7" fmla="*/ 48 h 279"/>
                <a:gd name="T8" fmla="*/ 204 w 279"/>
                <a:gd name="T9" fmla="*/ 7 h 279"/>
                <a:gd name="T10" fmla="*/ 202 w 279"/>
                <a:gd name="T11" fmla="*/ 0 h 279"/>
                <a:gd name="T12" fmla="*/ 0 w 279"/>
                <a:gd name="T13" fmla="*/ 131 h 279"/>
                <a:gd name="T14" fmla="*/ 8 w 279"/>
                <a:gd name="T15" fmla="*/ 147 h 279"/>
                <a:gd name="T16" fmla="*/ 61 w 279"/>
                <a:gd name="T17" fmla="*/ 22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61" y="221"/>
                  </a:moveTo>
                  <a:cubicBezTo>
                    <a:pt x="83" y="243"/>
                    <a:pt x="111" y="264"/>
                    <a:pt x="148" y="279"/>
                  </a:cubicBezTo>
                  <a:cubicBezTo>
                    <a:pt x="207" y="212"/>
                    <a:pt x="249" y="138"/>
                    <a:pt x="279" y="78"/>
                  </a:cubicBezTo>
                  <a:cubicBezTo>
                    <a:pt x="259" y="70"/>
                    <a:pt x="244" y="60"/>
                    <a:pt x="233" y="48"/>
                  </a:cubicBezTo>
                  <a:cubicBezTo>
                    <a:pt x="218" y="34"/>
                    <a:pt x="210" y="19"/>
                    <a:pt x="204" y="7"/>
                  </a:cubicBezTo>
                  <a:cubicBezTo>
                    <a:pt x="203" y="4"/>
                    <a:pt x="202" y="2"/>
                    <a:pt x="202" y="0"/>
                  </a:cubicBezTo>
                  <a:cubicBezTo>
                    <a:pt x="141" y="29"/>
                    <a:pt x="67" y="72"/>
                    <a:pt x="0" y="131"/>
                  </a:cubicBezTo>
                  <a:cubicBezTo>
                    <a:pt x="2" y="136"/>
                    <a:pt x="5" y="141"/>
                    <a:pt x="8" y="147"/>
                  </a:cubicBezTo>
                  <a:cubicBezTo>
                    <a:pt x="18" y="168"/>
                    <a:pt x="35" y="196"/>
                    <a:pt x="61" y="2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11" name="Freeform 910"/>
            <p:cNvSpPr/>
            <p:nvPr/>
          </p:nvSpPr>
          <p:spPr bwMode="auto">
            <a:xfrm>
              <a:off x="7534575" y="755192"/>
              <a:ext cx="351959" cy="351959"/>
            </a:xfrm>
            <a:custGeom>
              <a:avLst/>
              <a:gdLst>
                <a:gd name="T0" fmla="*/ 29 w 118"/>
                <a:gd name="T1" fmla="*/ 91 h 118"/>
                <a:gd name="T2" fmla="*/ 72 w 118"/>
                <a:gd name="T3" fmla="*/ 118 h 118"/>
                <a:gd name="T4" fmla="*/ 118 w 118"/>
                <a:gd name="T5" fmla="*/ 0 h 118"/>
                <a:gd name="T6" fmla="*/ 0 w 118"/>
                <a:gd name="T7" fmla="*/ 46 h 118"/>
                <a:gd name="T8" fmla="*/ 3 w 118"/>
                <a:gd name="T9" fmla="*/ 53 h 118"/>
                <a:gd name="T10" fmla="*/ 29 w 118"/>
                <a:gd name="T11" fmla="*/ 9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29" y="91"/>
                  </a:moveTo>
                  <a:cubicBezTo>
                    <a:pt x="40" y="102"/>
                    <a:pt x="54" y="111"/>
                    <a:pt x="72" y="118"/>
                  </a:cubicBezTo>
                  <a:cubicBezTo>
                    <a:pt x="104" y="50"/>
                    <a:pt x="118" y="0"/>
                    <a:pt x="118" y="0"/>
                  </a:cubicBezTo>
                  <a:cubicBezTo>
                    <a:pt x="118" y="0"/>
                    <a:pt x="69" y="14"/>
                    <a:pt x="0" y="46"/>
                  </a:cubicBezTo>
                  <a:cubicBezTo>
                    <a:pt x="1" y="48"/>
                    <a:pt x="2" y="50"/>
                    <a:pt x="3" y="53"/>
                  </a:cubicBezTo>
                  <a:cubicBezTo>
                    <a:pt x="8" y="64"/>
                    <a:pt x="16" y="78"/>
                    <a:pt x="29" y="9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12" name="Freeform 911"/>
            <p:cNvSpPr/>
            <p:nvPr/>
          </p:nvSpPr>
          <p:spPr bwMode="auto">
            <a:xfrm>
              <a:off x="6446165" y="1321579"/>
              <a:ext cx="869545" cy="875460"/>
            </a:xfrm>
            <a:custGeom>
              <a:avLst/>
              <a:gdLst>
                <a:gd name="T0" fmla="*/ 206 w 292"/>
                <a:gd name="T1" fmla="*/ 91 h 293"/>
                <a:gd name="T2" fmla="*/ 150 w 292"/>
                <a:gd name="T3" fmla="*/ 14 h 293"/>
                <a:gd name="T4" fmla="*/ 144 w 292"/>
                <a:gd name="T5" fmla="*/ 0 h 293"/>
                <a:gd name="T6" fmla="*/ 0 w 292"/>
                <a:gd name="T7" fmla="*/ 197 h 293"/>
                <a:gd name="T8" fmla="*/ 37 w 292"/>
                <a:gd name="T9" fmla="*/ 253 h 293"/>
                <a:gd name="T10" fmla="*/ 96 w 292"/>
                <a:gd name="T11" fmla="*/ 293 h 293"/>
                <a:gd name="T12" fmla="*/ 292 w 292"/>
                <a:gd name="T13" fmla="*/ 149 h 293"/>
                <a:gd name="T14" fmla="*/ 206 w 292"/>
                <a:gd name="T15" fmla="*/ 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293">
                  <a:moveTo>
                    <a:pt x="206" y="91"/>
                  </a:moveTo>
                  <a:cubicBezTo>
                    <a:pt x="179" y="64"/>
                    <a:pt x="161" y="35"/>
                    <a:pt x="150" y="14"/>
                  </a:cubicBezTo>
                  <a:cubicBezTo>
                    <a:pt x="148" y="9"/>
                    <a:pt x="146" y="4"/>
                    <a:pt x="144" y="0"/>
                  </a:cubicBezTo>
                  <a:cubicBezTo>
                    <a:pt x="86" y="53"/>
                    <a:pt x="34" y="118"/>
                    <a:pt x="0" y="197"/>
                  </a:cubicBezTo>
                  <a:cubicBezTo>
                    <a:pt x="0" y="197"/>
                    <a:pt x="11" y="228"/>
                    <a:pt x="37" y="253"/>
                  </a:cubicBezTo>
                  <a:cubicBezTo>
                    <a:pt x="63" y="279"/>
                    <a:pt x="96" y="293"/>
                    <a:pt x="96" y="293"/>
                  </a:cubicBezTo>
                  <a:cubicBezTo>
                    <a:pt x="175" y="260"/>
                    <a:pt x="240" y="207"/>
                    <a:pt x="292" y="149"/>
                  </a:cubicBezTo>
                  <a:cubicBezTo>
                    <a:pt x="256" y="134"/>
                    <a:pt x="228" y="113"/>
                    <a:pt x="206" y="9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13" name="Freeform 912"/>
            <p:cNvSpPr/>
            <p:nvPr/>
          </p:nvSpPr>
          <p:spPr bwMode="auto">
            <a:xfrm>
              <a:off x="7504998" y="892722"/>
              <a:ext cx="244005" cy="246963"/>
            </a:xfrm>
            <a:custGeom>
              <a:avLst/>
              <a:gdLst>
                <a:gd name="T0" fmla="*/ 31 w 82"/>
                <a:gd name="T1" fmla="*/ 53 h 83"/>
                <a:gd name="T2" fmla="*/ 77 w 82"/>
                <a:gd name="T3" fmla="*/ 83 h 83"/>
                <a:gd name="T4" fmla="*/ 82 w 82"/>
                <a:gd name="T5" fmla="*/ 72 h 83"/>
                <a:gd name="T6" fmla="*/ 39 w 82"/>
                <a:gd name="T7" fmla="*/ 45 h 83"/>
                <a:gd name="T8" fmla="*/ 13 w 82"/>
                <a:gd name="T9" fmla="*/ 7 h 83"/>
                <a:gd name="T10" fmla="*/ 10 w 82"/>
                <a:gd name="T11" fmla="*/ 0 h 83"/>
                <a:gd name="T12" fmla="*/ 0 w 82"/>
                <a:gd name="T13" fmla="*/ 5 h 83"/>
                <a:gd name="T14" fmla="*/ 2 w 82"/>
                <a:gd name="T15" fmla="*/ 12 h 83"/>
                <a:gd name="T16" fmla="*/ 31 w 82"/>
                <a:gd name="T17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3">
                  <a:moveTo>
                    <a:pt x="31" y="53"/>
                  </a:moveTo>
                  <a:cubicBezTo>
                    <a:pt x="42" y="65"/>
                    <a:pt x="57" y="75"/>
                    <a:pt x="77" y="83"/>
                  </a:cubicBezTo>
                  <a:cubicBezTo>
                    <a:pt x="78" y="79"/>
                    <a:pt x="80" y="76"/>
                    <a:pt x="82" y="72"/>
                  </a:cubicBezTo>
                  <a:cubicBezTo>
                    <a:pt x="64" y="65"/>
                    <a:pt x="50" y="56"/>
                    <a:pt x="39" y="45"/>
                  </a:cubicBezTo>
                  <a:cubicBezTo>
                    <a:pt x="26" y="32"/>
                    <a:pt x="18" y="18"/>
                    <a:pt x="13" y="7"/>
                  </a:cubicBezTo>
                  <a:cubicBezTo>
                    <a:pt x="12" y="4"/>
                    <a:pt x="11" y="2"/>
                    <a:pt x="10" y="0"/>
                  </a:cubicBezTo>
                  <a:cubicBezTo>
                    <a:pt x="7" y="2"/>
                    <a:pt x="3" y="3"/>
                    <a:pt x="0" y="5"/>
                  </a:cubicBezTo>
                  <a:cubicBezTo>
                    <a:pt x="0" y="7"/>
                    <a:pt x="1" y="9"/>
                    <a:pt x="2" y="12"/>
                  </a:cubicBezTo>
                  <a:cubicBezTo>
                    <a:pt x="8" y="24"/>
                    <a:pt x="16" y="39"/>
                    <a:pt x="31" y="5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14" name="Freeform 913"/>
            <p:cNvSpPr/>
            <p:nvPr/>
          </p:nvSpPr>
          <p:spPr bwMode="auto">
            <a:xfrm>
              <a:off x="6875022" y="1297918"/>
              <a:ext cx="468785" cy="468785"/>
            </a:xfrm>
            <a:custGeom>
              <a:avLst/>
              <a:gdLst>
                <a:gd name="T0" fmla="*/ 62 w 157"/>
                <a:gd name="T1" fmla="*/ 99 h 157"/>
                <a:gd name="T2" fmla="*/ 148 w 157"/>
                <a:gd name="T3" fmla="*/ 157 h 157"/>
                <a:gd name="T4" fmla="*/ 157 w 157"/>
                <a:gd name="T5" fmla="*/ 148 h 157"/>
                <a:gd name="T6" fmla="*/ 70 w 157"/>
                <a:gd name="T7" fmla="*/ 90 h 157"/>
                <a:gd name="T8" fmla="*/ 17 w 157"/>
                <a:gd name="T9" fmla="*/ 16 h 157"/>
                <a:gd name="T10" fmla="*/ 9 w 157"/>
                <a:gd name="T11" fmla="*/ 0 h 157"/>
                <a:gd name="T12" fmla="*/ 0 w 157"/>
                <a:gd name="T13" fmla="*/ 8 h 157"/>
                <a:gd name="T14" fmla="*/ 6 w 157"/>
                <a:gd name="T15" fmla="*/ 22 h 157"/>
                <a:gd name="T16" fmla="*/ 62 w 157"/>
                <a:gd name="T17" fmla="*/ 9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57">
                  <a:moveTo>
                    <a:pt x="62" y="99"/>
                  </a:moveTo>
                  <a:cubicBezTo>
                    <a:pt x="84" y="121"/>
                    <a:pt x="112" y="142"/>
                    <a:pt x="148" y="157"/>
                  </a:cubicBezTo>
                  <a:cubicBezTo>
                    <a:pt x="151" y="154"/>
                    <a:pt x="154" y="151"/>
                    <a:pt x="157" y="148"/>
                  </a:cubicBezTo>
                  <a:cubicBezTo>
                    <a:pt x="120" y="133"/>
                    <a:pt x="92" y="112"/>
                    <a:pt x="70" y="90"/>
                  </a:cubicBezTo>
                  <a:cubicBezTo>
                    <a:pt x="44" y="65"/>
                    <a:pt x="27" y="37"/>
                    <a:pt x="17" y="16"/>
                  </a:cubicBezTo>
                  <a:cubicBezTo>
                    <a:pt x="14" y="10"/>
                    <a:pt x="11" y="5"/>
                    <a:pt x="9" y="0"/>
                  </a:cubicBezTo>
                  <a:cubicBezTo>
                    <a:pt x="6" y="3"/>
                    <a:pt x="3" y="6"/>
                    <a:pt x="0" y="8"/>
                  </a:cubicBezTo>
                  <a:cubicBezTo>
                    <a:pt x="2" y="12"/>
                    <a:pt x="4" y="17"/>
                    <a:pt x="6" y="22"/>
                  </a:cubicBezTo>
                  <a:cubicBezTo>
                    <a:pt x="17" y="43"/>
                    <a:pt x="35" y="72"/>
                    <a:pt x="62" y="9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15" name="Freeform 914"/>
            <p:cNvSpPr/>
            <p:nvPr/>
          </p:nvSpPr>
          <p:spPr bwMode="auto">
            <a:xfrm>
              <a:off x="6493487" y="1608469"/>
              <a:ext cx="533853" cy="535332"/>
            </a:xfrm>
            <a:custGeom>
              <a:avLst/>
              <a:gdLst>
                <a:gd name="T0" fmla="*/ 302 w 361"/>
                <a:gd name="T1" fmla="*/ 0 h 362"/>
                <a:gd name="T2" fmla="*/ 361 w 361"/>
                <a:gd name="T3" fmla="*/ 61 h 362"/>
                <a:gd name="T4" fmla="*/ 0 w 361"/>
                <a:gd name="T5" fmla="*/ 362 h 362"/>
                <a:gd name="T6" fmla="*/ 302 w 361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62">
                  <a:moveTo>
                    <a:pt x="302" y="0"/>
                  </a:moveTo>
                  <a:lnTo>
                    <a:pt x="361" y="61"/>
                  </a:lnTo>
                  <a:lnTo>
                    <a:pt x="0" y="362"/>
                  </a:lnTo>
                  <a:lnTo>
                    <a:pt x="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16" name="Freeform 915"/>
            <p:cNvSpPr/>
            <p:nvPr/>
          </p:nvSpPr>
          <p:spPr bwMode="auto">
            <a:xfrm>
              <a:off x="7799283" y="614704"/>
              <a:ext cx="226259" cy="226259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17" name="Freeform 916"/>
            <p:cNvSpPr/>
            <p:nvPr/>
          </p:nvSpPr>
          <p:spPr bwMode="auto">
            <a:xfrm>
              <a:off x="7799283" y="614704"/>
              <a:ext cx="226259" cy="226259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18" name="Freeform 917"/>
            <p:cNvSpPr/>
            <p:nvPr/>
          </p:nvSpPr>
          <p:spPr bwMode="auto">
            <a:xfrm>
              <a:off x="7241769" y="1113065"/>
              <a:ext cx="286891" cy="286891"/>
            </a:xfrm>
            <a:custGeom>
              <a:avLst/>
              <a:gdLst>
                <a:gd name="T0" fmla="*/ 79 w 96"/>
                <a:gd name="T1" fmla="*/ 79 h 96"/>
                <a:gd name="T2" fmla="*/ 17 w 96"/>
                <a:gd name="T3" fmla="*/ 79 h 96"/>
                <a:gd name="T4" fmla="*/ 17 w 96"/>
                <a:gd name="T5" fmla="*/ 17 h 96"/>
                <a:gd name="T6" fmla="*/ 79 w 96"/>
                <a:gd name="T7" fmla="*/ 17 h 96"/>
                <a:gd name="T8" fmla="*/ 79 w 96"/>
                <a:gd name="T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79" y="79"/>
                  </a:moveTo>
                  <a:cubicBezTo>
                    <a:pt x="62" y="96"/>
                    <a:pt x="34" y="96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19" name="Freeform 918"/>
            <p:cNvSpPr>
              <a:spLocks noEditPoints="1"/>
            </p:cNvSpPr>
            <p:nvPr/>
          </p:nvSpPr>
          <p:spPr bwMode="auto">
            <a:xfrm>
              <a:off x="7241769" y="1113065"/>
              <a:ext cx="286891" cy="286891"/>
            </a:xfrm>
            <a:custGeom>
              <a:avLst/>
              <a:gdLst>
                <a:gd name="T0" fmla="*/ 48 w 96"/>
                <a:gd name="T1" fmla="*/ 96 h 96"/>
                <a:gd name="T2" fmla="*/ 14 w 96"/>
                <a:gd name="T3" fmla="*/ 82 h 96"/>
                <a:gd name="T4" fmla="*/ 0 w 96"/>
                <a:gd name="T5" fmla="*/ 48 h 96"/>
                <a:gd name="T6" fmla="*/ 14 w 96"/>
                <a:gd name="T7" fmla="*/ 14 h 96"/>
                <a:gd name="T8" fmla="*/ 48 w 96"/>
                <a:gd name="T9" fmla="*/ 0 h 96"/>
                <a:gd name="T10" fmla="*/ 82 w 96"/>
                <a:gd name="T11" fmla="*/ 14 h 96"/>
                <a:gd name="T12" fmla="*/ 96 w 96"/>
                <a:gd name="T13" fmla="*/ 48 h 96"/>
                <a:gd name="T14" fmla="*/ 82 w 96"/>
                <a:gd name="T15" fmla="*/ 82 h 96"/>
                <a:gd name="T16" fmla="*/ 48 w 96"/>
                <a:gd name="T17" fmla="*/ 96 h 96"/>
                <a:gd name="T18" fmla="*/ 48 w 96"/>
                <a:gd name="T19" fmla="*/ 10 h 96"/>
                <a:gd name="T20" fmla="*/ 21 w 96"/>
                <a:gd name="T21" fmla="*/ 21 h 96"/>
                <a:gd name="T22" fmla="*/ 10 w 96"/>
                <a:gd name="T23" fmla="*/ 48 h 96"/>
                <a:gd name="T24" fmla="*/ 21 w 96"/>
                <a:gd name="T25" fmla="*/ 75 h 96"/>
                <a:gd name="T26" fmla="*/ 48 w 96"/>
                <a:gd name="T27" fmla="*/ 86 h 96"/>
                <a:gd name="T28" fmla="*/ 75 w 96"/>
                <a:gd name="T29" fmla="*/ 75 h 96"/>
                <a:gd name="T30" fmla="*/ 86 w 96"/>
                <a:gd name="T31" fmla="*/ 48 h 96"/>
                <a:gd name="T32" fmla="*/ 75 w 96"/>
                <a:gd name="T33" fmla="*/ 21 h 96"/>
                <a:gd name="T34" fmla="*/ 48 w 96"/>
                <a:gd name="T35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moveTo>
                    <a:pt x="48" y="10"/>
                  </a:moveTo>
                  <a:cubicBezTo>
                    <a:pt x="38" y="10"/>
                    <a:pt x="28" y="14"/>
                    <a:pt x="21" y="21"/>
                  </a:cubicBezTo>
                  <a:cubicBezTo>
                    <a:pt x="14" y="28"/>
                    <a:pt x="10" y="38"/>
                    <a:pt x="10" y="48"/>
                  </a:cubicBezTo>
                  <a:cubicBezTo>
                    <a:pt x="10" y="58"/>
                    <a:pt x="14" y="68"/>
                    <a:pt x="21" y="75"/>
                  </a:cubicBezTo>
                  <a:cubicBezTo>
                    <a:pt x="28" y="82"/>
                    <a:pt x="38" y="86"/>
                    <a:pt x="48" y="86"/>
                  </a:cubicBezTo>
                  <a:cubicBezTo>
                    <a:pt x="58" y="86"/>
                    <a:pt x="68" y="82"/>
                    <a:pt x="75" y="75"/>
                  </a:cubicBezTo>
                  <a:cubicBezTo>
                    <a:pt x="82" y="68"/>
                    <a:pt x="86" y="58"/>
                    <a:pt x="86" y="48"/>
                  </a:cubicBezTo>
                  <a:cubicBezTo>
                    <a:pt x="86" y="38"/>
                    <a:pt x="82" y="28"/>
                    <a:pt x="75" y="21"/>
                  </a:cubicBezTo>
                  <a:cubicBezTo>
                    <a:pt x="68" y="14"/>
                    <a:pt x="58" y="10"/>
                    <a:pt x="48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20" name="Freeform 919"/>
            <p:cNvSpPr/>
            <p:nvPr/>
          </p:nvSpPr>
          <p:spPr bwMode="auto">
            <a:xfrm flipH="1">
              <a:off x="7886533" y="755192"/>
              <a:ext cx="0" cy="295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21" name="Freeform 920"/>
            <p:cNvSpPr>
              <a:spLocks noEditPoints="1"/>
            </p:cNvSpPr>
            <p:nvPr/>
          </p:nvSpPr>
          <p:spPr bwMode="auto">
            <a:xfrm>
              <a:off x="6728619" y="1830292"/>
              <a:ext cx="530895" cy="369704"/>
            </a:xfrm>
            <a:custGeom>
              <a:avLst/>
              <a:gdLst>
                <a:gd name="T0" fmla="*/ 45 w 178"/>
                <a:gd name="T1" fmla="*/ 102 h 124"/>
                <a:gd name="T2" fmla="*/ 1 w 178"/>
                <a:gd name="T3" fmla="*/ 123 h 124"/>
                <a:gd name="T4" fmla="*/ 0 w 178"/>
                <a:gd name="T5" fmla="*/ 123 h 124"/>
                <a:gd name="T6" fmla="*/ 0 w 178"/>
                <a:gd name="T7" fmla="*/ 123 h 124"/>
                <a:gd name="T8" fmla="*/ 1 w 178"/>
                <a:gd name="T9" fmla="*/ 124 h 124"/>
                <a:gd name="T10" fmla="*/ 45 w 178"/>
                <a:gd name="T11" fmla="*/ 102 h 124"/>
                <a:gd name="T12" fmla="*/ 45 w 178"/>
                <a:gd name="T13" fmla="*/ 102 h 124"/>
                <a:gd name="T14" fmla="*/ 178 w 178"/>
                <a:gd name="T15" fmla="*/ 0 h 124"/>
                <a:gd name="T16" fmla="*/ 158 w 178"/>
                <a:gd name="T17" fmla="*/ 19 h 124"/>
                <a:gd name="T18" fmla="*/ 158 w 178"/>
                <a:gd name="T19" fmla="*/ 19 h 124"/>
                <a:gd name="T20" fmla="*/ 178 w 178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24">
                  <a:moveTo>
                    <a:pt x="45" y="102"/>
                  </a:moveTo>
                  <a:cubicBezTo>
                    <a:pt x="31" y="110"/>
                    <a:pt x="16" y="117"/>
                    <a:pt x="1" y="123"/>
                  </a:cubicBezTo>
                  <a:cubicBezTo>
                    <a:pt x="1" y="123"/>
                    <a:pt x="1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6" y="117"/>
                    <a:pt x="31" y="110"/>
                    <a:pt x="45" y="102"/>
                  </a:cubicBezTo>
                  <a:cubicBezTo>
                    <a:pt x="45" y="102"/>
                    <a:pt x="45" y="102"/>
                    <a:pt x="45" y="102"/>
                  </a:cubicBezTo>
                  <a:moveTo>
                    <a:pt x="178" y="0"/>
                  </a:moveTo>
                  <a:cubicBezTo>
                    <a:pt x="172" y="6"/>
                    <a:pt x="165" y="13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65" y="13"/>
                    <a:pt x="172" y="6"/>
                    <a:pt x="17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22" name="Freeform 921"/>
            <p:cNvSpPr/>
            <p:nvPr/>
          </p:nvSpPr>
          <p:spPr bwMode="auto">
            <a:xfrm>
              <a:off x="6713831" y="2191123"/>
              <a:ext cx="14788" cy="5915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3" y="1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23" name="Freeform 922"/>
            <p:cNvSpPr/>
            <p:nvPr/>
          </p:nvSpPr>
          <p:spPr bwMode="auto">
            <a:xfrm>
              <a:off x="6863191" y="1886487"/>
              <a:ext cx="337170" cy="246963"/>
            </a:xfrm>
            <a:custGeom>
              <a:avLst/>
              <a:gdLst>
                <a:gd name="T0" fmla="*/ 113 w 113"/>
                <a:gd name="T1" fmla="*/ 0 h 83"/>
                <a:gd name="T2" fmla="*/ 0 w 113"/>
                <a:gd name="T3" fmla="*/ 83 h 83"/>
                <a:gd name="T4" fmla="*/ 0 w 113"/>
                <a:gd name="T5" fmla="*/ 83 h 83"/>
                <a:gd name="T6" fmla="*/ 113 w 113"/>
                <a:gd name="T7" fmla="*/ 0 h 83"/>
                <a:gd name="T8" fmla="*/ 113 w 11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">
                  <a:moveTo>
                    <a:pt x="113" y="0"/>
                  </a:moveTo>
                  <a:cubicBezTo>
                    <a:pt x="80" y="31"/>
                    <a:pt x="42" y="60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2" y="60"/>
                    <a:pt x="80" y="31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24" name="Freeform 923"/>
            <p:cNvSpPr/>
            <p:nvPr/>
          </p:nvSpPr>
          <p:spPr bwMode="auto">
            <a:xfrm>
              <a:off x="7212192" y="1107150"/>
              <a:ext cx="519065" cy="632934"/>
            </a:xfrm>
            <a:custGeom>
              <a:avLst/>
              <a:gdLst>
                <a:gd name="T0" fmla="*/ 153 w 174"/>
                <a:gd name="T1" fmla="*/ 0 h 212"/>
                <a:gd name="T2" fmla="*/ 101 w 174"/>
                <a:gd name="T3" fmla="*/ 71 h 212"/>
                <a:gd name="T4" fmla="*/ 92 w 174"/>
                <a:gd name="T5" fmla="*/ 84 h 212"/>
                <a:gd name="T6" fmla="*/ 89 w 174"/>
                <a:gd name="T7" fmla="*/ 87 h 212"/>
                <a:gd name="T8" fmla="*/ 0 w 174"/>
                <a:gd name="T9" fmla="*/ 189 h 212"/>
                <a:gd name="T10" fmla="*/ 44 w 174"/>
                <a:gd name="T11" fmla="*/ 212 h 212"/>
                <a:gd name="T12" fmla="*/ 174 w 174"/>
                <a:gd name="T13" fmla="*/ 11 h 212"/>
                <a:gd name="T14" fmla="*/ 153 w 174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11">
                  <a:moveTo>
                    <a:pt x="153" y="0"/>
                  </a:moveTo>
                  <a:cubicBezTo>
                    <a:pt x="138" y="22"/>
                    <a:pt x="121" y="46"/>
                    <a:pt x="101" y="71"/>
                  </a:cubicBezTo>
                  <a:cubicBezTo>
                    <a:pt x="99" y="76"/>
                    <a:pt x="96" y="80"/>
                    <a:pt x="92" y="84"/>
                  </a:cubicBezTo>
                  <a:cubicBezTo>
                    <a:pt x="91" y="85"/>
                    <a:pt x="90" y="86"/>
                    <a:pt x="89" y="87"/>
                  </a:cubicBezTo>
                  <a:cubicBezTo>
                    <a:pt x="63" y="120"/>
                    <a:pt x="33" y="155"/>
                    <a:pt x="0" y="189"/>
                  </a:cubicBezTo>
                  <a:cubicBezTo>
                    <a:pt x="13" y="198"/>
                    <a:pt x="28" y="206"/>
                    <a:pt x="44" y="212"/>
                  </a:cubicBezTo>
                  <a:cubicBezTo>
                    <a:pt x="103" y="145"/>
                    <a:pt x="145" y="71"/>
                    <a:pt x="174" y="11"/>
                  </a:cubicBezTo>
                  <a:cubicBezTo>
                    <a:pt x="166" y="8"/>
                    <a:pt x="159" y="4"/>
                    <a:pt x="15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25" name="Freeform 924"/>
            <p:cNvSpPr/>
            <p:nvPr/>
          </p:nvSpPr>
          <p:spPr bwMode="auto">
            <a:xfrm>
              <a:off x="7686893" y="829133"/>
              <a:ext cx="173022" cy="278018"/>
            </a:xfrm>
            <a:custGeom>
              <a:avLst/>
              <a:gdLst>
                <a:gd name="T0" fmla="*/ 58 w 58"/>
                <a:gd name="T1" fmla="*/ 0 h 93"/>
                <a:gd name="T2" fmla="*/ 52 w 58"/>
                <a:gd name="T3" fmla="*/ 1 h 93"/>
                <a:gd name="T4" fmla="*/ 0 w 58"/>
                <a:gd name="T5" fmla="*/ 83 h 93"/>
                <a:gd name="T6" fmla="*/ 20 w 58"/>
                <a:gd name="T7" fmla="*/ 93 h 93"/>
                <a:gd name="T8" fmla="*/ 58 w 58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3">
                  <a:moveTo>
                    <a:pt x="58" y="0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41" y="20"/>
                    <a:pt x="24" y="49"/>
                    <a:pt x="0" y="83"/>
                  </a:cubicBezTo>
                  <a:cubicBezTo>
                    <a:pt x="6" y="87"/>
                    <a:pt x="13" y="90"/>
                    <a:pt x="20" y="93"/>
                  </a:cubicBezTo>
                  <a:cubicBezTo>
                    <a:pt x="39" y="53"/>
                    <a:pt x="51" y="20"/>
                    <a:pt x="5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26" name="Freeform 925"/>
            <p:cNvSpPr/>
            <p:nvPr/>
          </p:nvSpPr>
          <p:spPr bwMode="auto">
            <a:xfrm>
              <a:off x="6628059" y="1698677"/>
              <a:ext cx="687650" cy="498361"/>
            </a:xfrm>
            <a:custGeom>
              <a:avLst/>
              <a:gdLst>
                <a:gd name="T0" fmla="*/ 188 w 231"/>
                <a:gd name="T1" fmla="*/ 0 h 167"/>
                <a:gd name="T2" fmla="*/ 0 w 231"/>
                <a:gd name="T3" fmla="*/ 147 h 167"/>
                <a:gd name="T4" fmla="*/ 29 w 231"/>
                <a:gd name="T5" fmla="*/ 165 h 167"/>
                <a:gd name="T6" fmla="*/ 34 w 231"/>
                <a:gd name="T7" fmla="*/ 167 h 167"/>
                <a:gd name="T8" fmla="*/ 35 w 231"/>
                <a:gd name="T9" fmla="*/ 167 h 167"/>
                <a:gd name="T10" fmla="*/ 79 w 231"/>
                <a:gd name="T11" fmla="*/ 146 h 167"/>
                <a:gd name="T12" fmla="*/ 192 w 231"/>
                <a:gd name="T13" fmla="*/ 63 h 167"/>
                <a:gd name="T14" fmla="*/ 212 w 231"/>
                <a:gd name="T15" fmla="*/ 44 h 167"/>
                <a:gd name="T16" fmla="*/ 231 w 231"/>
                <a:gd name="T17" fmla="*/ 23 h 167"/>
                <a:gd name="T18" fmla="*/ 188 w 23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67">
                  <a:moveTo>
                    <a:pt x="188" y="0"/>
                  </a:moveTo>
                  <a:cubicBezTo>
                    <a:pt x="133" y="55"/>
                    <a:pt x="70" y="108"/>
                    <a:pt x="0" y="147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2" y="166"/>
                    <a:pt x="33" y="166"/>
                    <a:pt x="34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50" y="161"/>
                    <a:pt x="65" y="154"/>
                    <a:pt x="79" y="146"/>
                  </a:cubicBezTo>
                  <a:cubicBezTo>
                    <a:pt x="121" y="123"/>
                    <a:pt x="159" y="94"/>
                    <a:pt x="192" y="63"/>
                  </a:cubicBezTo>
                  <a:cubicBezTo>
                    <a:pt x="199" y="57"/>
                    <a:pt x="206" y="50"/>
                    <a:pt x="212" y="44"/>
                  </a:cubicBezTo>
                  <a:cubicBezTo>
                    <a:pt x="219" y="37"/>
                    <a:pt x="225" y="30"/>
                    <a:pt x="231" y="23"/>
                  </a:cubicBezTo>
                  <a:cubicBezTo>
                    <a:pt x="215" y="17"/>
                    <a:pt x="201" y="9"/>
                    <a:pt x="18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27" name="Freeform 926"/>
            <p:cNvSpPr/>
            <p:nvPr/>
          </p:nvSpPr>
          <p:spPr bwMode="auto">
            <a:xfrm>
              <a:off x="7667668" y="1077574"/>
              <a:ext cx="78377" cy="62110"/>
            </a:xfrm>
            <a:custGeom>
              <a:avLst/>
              <a:gdLst>
                <a:gd name="T0" fmla="*/ 6 w 26"/>
                <a:gd name="T1" fmla="*/ 0 h 21"/>
                <a:gd name="T2" fmla="*/ 0 w 26"/>
                <a:gd name="T3" fmla="*/ 10 h 21"/>
                <a:gd name="T4" fmla="*/ 21 w 26"/>
                <a:gd name="T5" fmla="*/ 21 h 21"/>
                <a:gd name="T6" fmla="*/ 26 w 26"/>
                <a:gd name="T7" fmla="*/ 10 h 21"/>
                <a:gd name="T8" fmla="*/ 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6" y="0"/>
                  </a:moveTo>
                  <a:cubicBezTo>
                    <a:pt x="4" y="4"/>
                    <a:pt x="2" y="7"/>
                    <a:pt x="0" y="10"/>
                  </a:cubicBezTo>
                  <a:cubicBezTo>
                    <a:pt x="6" y="14"/>
                    <a:pt x="13" y="18"/>
                    <a:pt x="21" y="21"/>
                  </a:cubicBezTo>
                  <a:cubicBezTo>
                    <a:pt x="23" y="17"/>
                    <a:pt x="25" y="13"/>
                    <a:pt x="26" y="10"/>
                  </a:cubicBezTo>
                  <a:cubicBezTo>
                    <a:pt x="19" y="7"/>
                    <a:pt x="12" y="4"/>
                    <a:pt x="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28" name="Freeform 927"/>
            <p:cNvSpPr/>
            <p:nvPr/>
          </p:nvSpPr>
          <p:spPr bwMode="auto">
            <a:xfrm>
              <a:off x="7188531" y="1672058"/>
              <a:ext cx="155276" cy="94644"/>
            </a:xfrm>
            <a:custGeom>
              <a:avLst/>
              <a:gdLst>
                <a:gd name="T0" fmla="*/ 8 w 52"/>
                <a:gd name="T1" fmla="*/ 0 h 32"/>
                <a:gd name="T2" fmla="*/ 0 w 52"/>
                <a:gd name="T3" fmla="*/ 9 h 32"/>
                <a:gd name="T4" fmla="*/ 43 w 52"/>
                <a:gd name="T5" fmla="*/ 32 h 32"/>
                <a:gd name="T6" fmla="*/ 52 w 52"/>
                <a:gd name="T7" fmla="*/ 23 h 32"/>
                <a:gd name="T8" fmla="*/ 8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8" y="0"/>
                  </a:moveTo>
                  <a:cubicBezTo>
                    <a:pt x="5" y="3"/>
                    <a:pt x="2" y="6"/>
                    <a:pt x="0" y="9"/>
                  </a:cubicBezTo>
                  <a:cubicBezTo>
                    <a:pt x="13" y="18"/>
                    <a:pt x="27" y="26"/>
                    <a:pt x="43" y="32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36" y="17"/>
                    <a:pt x="21" y="9"/>
                    <a:pt x="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29" name="Freeform 928"/>
            <p:cNvSpPr/>
            <p:nvPr/>
          </p:nvSpPr>
          <p:spPr bwMode="auto">
            <a:xfrm>
              <a:off x="7840690" y="761107"/>
              <a:ext cx="42886" cy="70983"/>
            </a:xfrm>
            <a:custGeom>
              <a:avLst/>
              <a:gdLst>
                <a:gd name="T0" fmla="*/ 14 w 14"/>
                <a:gd name="T1" fmla="*/ 0 h 24"/>
                <a:gd name="T2" fmla="*/ 13 w 14"/>
                <a:gd name="T3" fmla="*/ 0 h 24"/>
                <a:gd name="T4" fmla="*/ 0 w 14"/>
                <a:gd name="T5" fmla="*/ 24 h 24"/>
                <a:gd name="T6" fmla="*/ 6 w 14"/>
                <a:gd name="T7" fmla="*/ 23 h 24"/>
                <a:gd name="T8" fmla="*/ 14 w 1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9" y="9"/>
                    <a:pt x="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10"/>
                    <a:pt x="13" y="2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  <p:sp>
          <p:nvSpPr>
            <p:cNvPr id="30" name="Freeform 929"/>
            <p:cNvSpPr/>
            <p:nvPr/>
          </p:nvSpPr>
          <p:spPr bwMode="auto">
            <a:xfrm>
              <a:off x="7476901" y="1318621"/>
              <a:ext cx="36970" cy="48801"/>
            </a:xfrm>
            <a:custGeom>
              <a:avLst/>
              <a:gdLst>
                <a:gd name="T0" fmla="*/ 12 w 12"/>
                <a:gd name="T1" fmla="*/ 0 h 16"/>
                <a:gd name="T2" fmla="*/ 0 w 12"/>
                <a:gd name="T3" fmla="*/ 16 h 16"/>
                <a:gd name="T4" fmla="*/ 3 w 12"/>
                <a:gd name="T5" fmla="*/ 13 h 16"/>
                <a:gd name="T6" fmla="*/ 12 w 1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cubicBezTo>
                    <a:pt x="8" y="5"/>
                    <a:pt x="5" y="11"/>
                    <a:pt x="0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7" y="9"/>
                    <a:pt x="10" y="5"/>
                    <a:pt x="1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en-US" sz="933">
                <a:latin typeface="Montserrat"/>
                <a:cs typeface="Montserrat" panose="00000500000000000000" charset="0"/>
              </a:endParaRPr>
            </a:p>
          </p:txBody>
        </p:sp>
      </p:grpSp>
      <p:sp>
        <p:nvSpPr>
          <p:cNvPr id="32" name="Oval 125"/>
          <p:cNvSpPr/>
          <p:nvPr/>
        </p:nvSpPr>
        <p:spPr>
          <a:xfrm>
            <a:off x="6426794" y="2920135"/>
            <a:ext cx="711015" cy="711200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 sz="933">
              <a:latin typeface="Montserrat"/>
              <a:cs typeface="Montserrat" panose="00000500000000000000" charset="0"/>
            </a:endParaRPr>
          </a:p>
        </p:txBody>
      </p:sp>
      <p:sp>
        <p:nvSpPr>
          <p:cNvPr id="35" name="Oval 116"/>
          <p:cNvSpPr/>
          <p:nvPr/>
        </p:nvSpPr>
        <p:spPr>
          <a:xfrm>
            <a:off x="3326083" y="2588745"/>
            <a:ext cx="711015" cy="711200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 sz="933" dirty="0">
              <a:latin typeface="Montserrat"/>
              <a:cs typeface="Montserrat" panose="00000500000000000000" charset="0"/>
            </a:endParaRPr>
          </a:p>
        </p:txBody>
      </p:sp>
      <p:sp>
        <p:nvSpPr>
          <p:cNvPr id="38" name="Oval 122"/>
          <p:cNvSpPr/>
          <p:nvPr/>
        </p:nvSpPr>
        <p:spPr>
          <a:xfrm>
            <a:off x="5036067" y="4214951"/>
            <a:ext cx="711015" cy="7112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 sz="933">
              <a:latin typeface="Montserrat"/>
              <a:cs typeface="Montserrat" panose="00000500000000000000" charset="0"/>
            </a:endParaRPr>
          </a:p>
        </p:txBody>
      </p:sp>
      <p:sp>
        <p:nvSpPr>
          <p:cNvPr id="41" name="Oval 113"/>
          <p:cNvSpPr/>
          <p:nvPr/>
        </p:nvSpPr>
        <p:spPr>
          <a:xfrm>
            <a:off x="1681563" y="4224725"/>
            <a:ext cx="711015" cy="71120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 sz="933" dirty="0">
              <a:latin typeface="Montserrat"/>
              <a:cs typeface="Montserrat" panose="00000500000000000000" charset="0"/>
            </a:endParaRPr>
          </a:p>
        </p:txBody>
      </p:sp>
      <p:sp>
        <p:nvSpPr>
          <p:cNvPr id="44" name="Oval 119"/>
          <p:cNvSpPr/>
          <p:nvPr/>
        </p:nvSpPr>
        <p:spPr>
          <a:xfrm>
            <a:off x="7602075" y="4068223"/>
            <a:ext cx="711015" cy="711200"/>
          </a:xfrm>
          <a:prstGeom prst="ellipse">
            <a:avLst/>
          </a:prstGeom>
          <a:solidFill>
            <a:schemeClr val="accent5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 sz="933" dirty="0">
              <a:latin typeface="Montserrat"/>
              <a:cs typeface="Montserrat" panose="00000500000000000000" charset="0"/>
            </a:endParaRPr>
          </a:p>
        </p:txBody>
      </p:sp>
      <p:sp>
        <p:nvSpPr>
          <p:cNvPr id="46" name="郑少PPT"/>
          <p:cNvSpPr txBox="1"/>
          <p:nvPr/>
        </p:nvSpPr>
        <p:spPr>
          <a:xfrm>
            <a:off x="3832040" y="4895570"/>
            <a:ext cx="3686360" cy="19878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667" b="1" dirty="0">
                <a:latin typeface="標楷體" panose="03000509000000000000" pitchFamily="65" charset="-120"/>
                <a:ea typeface="標楷體" panose="03000509000000000000" pitchFamily="65" charset="-120"/>
                <a:cs typeface="Montserrat" panose="00000500000000000000" charset="0"/>
              </a:rPr>
              <a:t>警局</a:t>
            </a:r>
          </a:p>
          <a:p>
            <a:pPr>
              <a:lnSpc>
                <a:spcPct val="120000"/>
              </a:lnSpc>
            </a:pPr>
            <a:r>
              <a:rPr lang="zh-TW" altLang="en-US" sz="2133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Montserrat" panose="00000500000000000000" charset="0"/>
              </a:rPr>
              <a:t>跟警局合作，一旦有發現異常可以直接通報警局，派最近的巡邏成員過去。</a:t>
            </a:r>
            <a:endParaRPr lang="zh-CN" altLang="en-US" sz="2133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  <a:cs typeface="Montserrat" panose="00000500000000000000" charset="0"/>
            </a:endParaRPr>
          </a:p>
        </p:txBody>
      </p:sp>
      <p:sp>
        <p:nvSpPr>
          <p:cNvPr id="47" name="郑少PPT"/>
          <p:cNvSpPr txBox="1"/>
          <p:nvPr/>
        </p:nvSpPr>
        <p:spPr>
          <a:xfrm>
            <a:off x="4734505" y="1783067"/>
            <a:ext cx="3802799" cy="17106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667" b="1" dirty="0">
                <a:latin typeface="標楷體" panose="03000509000000000000" pitchFamily="65" charset="-120"/>
                <a:ea typeface="標楷體" panose="03000509000000000000" pitchFamily="65" charset="-120"/>
              </a:rPr>
              <a:t>查詢</a:t>
            </a:r>
            <a:endParaRPr lang="en-US" altLang="zh-CN" sz="2667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133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根據</a:t>
            </a:r>
            <a:r>
              <a:rPr lang="en-US" altLang="zh-TW" sz="2133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sz="2133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號碼，可以回溯至此人出現的片段。</a:t>
            </a:r>
            <a:endParaRPr lang="zh-CN" altLang="en-US" sz="2133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8" name="郑少PPT"/>
          <p:cNvSpPr txBox="1"/>
          <p:nvPr/>
        </p:nvSpPr>
        <p:spPr>
          <a:xfrm>
            <a:off x="406401" y="4922213"/>
            <a:ext cx="2858348" cy="196118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667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連動</a:t>
            </a:r>
            <a:endParaRPr lang="en-US" altLang="zh-CN" sz="2667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133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可以配合多攝影器，進行連動，擴大範圍。</a:t>
            </a:r>
            <a:endParaRPr lang="zh-CN" altLang="en-US" sz="2133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9" name="郑少PPT"/>
          <p:cNvSpPr txBox="1"/>
          <p:nvPr/>
        </p:nvSpPr>
        <p:spPr>
          <a:xfrm>
            <a:off x="234299" y="1135025"/>
            <a:ext cx="3802799" cy="229913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TW" altLang="en-US" sz="2667" b="1" dirty="0">
                <a:latin typeface="標楷體" panose="03000509000000000000" pitchFamily="65" charset="-120"/>
                <a:ea typeface="標楷體" panose="03000509000000000000" pitchFamily="65" charset="-120"/>
              </a:rPr>
              <a:t>住宅區</a:t>
            </a:r>
            <a:endParaRPr lang="en-US" altLang="zh-TW" sz="2667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133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居家附近監視器可以配合此軟體，當有人持續逗留在門口，便會發出訊息提醒用戶。</a:t>
            </a:r>
            <a:endParaRPr lang="en-US" altLang="zh-TW" sz="2133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0" name="郑少PPT"/>
          <p:cNvSpPr txBox="1"/>
          <p:nvPr/>
        </p:nvSpPr>
        <p:spPr>
          <a:xfrm>
            <a:off x="8390571" y="4149087"/>
            <a:ext cx="3686360" cy="263446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zh-TW" altLang="en-US" sz="2667" b="1" dirty="0">
                <a:latin typeface="標楷體" panose="03000509000000000000" pitchFamily="65" charset="-120"/>
                <a:ea typeface="標楷體" panose="03000509000000000000" pitchFamily="65" charset="-120"/>
              </a:rPr>
              <a:t>馬路</a:t>
            </a:r>
            <a:endParaRPr lang="en-US" altLang="zh-CN" sz="2667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133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繼續精進對異常軌跡的偵測。並應用此次的經驗判斷是否車子的行徑路線是否符合駕駛規範。</a:t>
            </a:r>
            <a:endParaRPr lang="zh-CN" altLang="en-US" sz="2133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1" name="圖形 50" descr="警察">
            <a:extLst>
              <a:ext uri="{FF2B5EF4-FFF2-40B4-BE49-F238E27FC236}">
                <a16:creationId xmlns:a16="http://schemas.microsoft.com/office/drawing/2014/main" id="{03364023-989B-6591-8F55-26AC6CE743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180" y="4355389"/>
            <a:ext cx="499760" cy="499760"/>
          </a:xfrm>
          <a:prstGeom prst="rect">
            <a:avLst/>
          </a:prstGeom>
        </p:spPr>
      </p:pic>
      <p:pic>
        <p:nvPicPr>
          <p:cNvPr id="53" name="圖形 52" descr="放大鏡">
            <a:extLst>
              <a:ext uri="{FF2B5EF4-FFF2-40B4-BE49-F238E27FC236}">
                <a16:creationId xmlns:a16="http://schemas.microsoft.com/office/drawing/2014/main" id="{9E6814EF-F82D-EE58-EFA6-2A5400F3AD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9507" y="3027148"/>
            <a:ext cx="505587" cy="505587"/>
          </a:xfrm>
          <a:prstGeom prst="rect">
            <a:avLst/>
          </a:prstGeom>
        </p:spPr>
      </p:pic>
      <p:pic>
        <p:nvPicPr>
          <p:cNvPr id="55" name="圖形 54" descr="關係">
            <a:extLst>
              <a:ext uri="{FF2B5EF4-FFF2-40B4-BE49-F238E27FC236}">
                <a16:creationId xmlns:a16="http://schemas.microsoft.com/office/drawing/2014/main" id="{64C4C84E-BAA5-D30C-3A70-88662E4A1C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425" y="4332851"/>
            <a:ext cx="562719" cy="562719"/>
          </a:xfrm>
          <a:prstGeom prst="rect">
            <a:avLst/>
          </a:prstGeom>
        </p:spPr>
      </p:pic>
      <p:pic>
        <p:nvPicPr>
          <p:cNvPr id="57" name="圖形 56" descr="房屋">
            <a:extLst>
              <a:ext uri="{FF2B5EF4-FFF2-40B4-BE49-F238E27FC236}">
                <a16:creationId xmlns:a16="http://schemas.microsoft.com/office/drawing/2014/main" id="{58A7BF6E-1CD8-B66C-E1AA-6359500D75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8161" y="2606347"/>
            <a:ext cx="586856" cy="586856"/>
          </a:xfrm>
          <a:prstGeom prst="rect">
            <a:avLst/>
          </a:prstGeom>
        </p:spPr>
      </p:pic>
      <p:pic>
        <p:nvPicPr>
          <p:cNvPr id="59" name="圖形 58" descr="汽車">
            <a:extLst>
              <a:ext uri="{FF2B5EF4-FFF2-40B4-BE49-F238E27FC236}">
                <a16:creationId xmlns:a16="http://schemas.microsoft.com/office/drawing/2014/main" id="{69101E01-C929-589A-B8BB-75AF17069B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66463" y="4136987"/>
            <a:ext cx="592688" cy="592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5E4F7B-9A2C-EACC-DB24-F2900F83F203}"/>
              </a:ext>
            </a:extLst>
          </p:cNvPr>
          <p:cNvSpPr txBox="1"/>
          <p:nvPr/>
        </p:nvSpPr>
        <p:spPr>
          <a:xfrm>
            <a:off x="1681563" y="-33759"/>
            <a:ext cx="7857591" cy="1138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algn="ctr">
              <a:lnSpc>
                <a:spcPct val="115000"/>
              </a:lnSpc>
            </a:pPr>
            <a:r>
              <a:rPr lang="zh-TW" altLang="en-US" sz="6400" b="1" kern="1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功能擴張</a:t>
            </a:r>
            <a:endParaRPr lang="en-US" altLang="zh-TW" sz="6400" b="1" kern="100" dirty="0">
              <a:solidFill>
                <a:schemeClr val="accent6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33AC18F-CE4F-AC63-D4B6-50CC24460359}"/>
              </a:ext>
            </a:extLst>
          </p:cNvPr>
          <p:cNvSpPr txBox="1"/>
          <p:nvPr/>
        </p:nvSpPr>
        <p:spPr>
          <a:xfrm>
            <a:off x="3149600" y="4851402"/>
            <a:ext cx="8870240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異常</a:t>
            </a:r>
            <a:r>
              <a:rPr lang="zh-TW" altLang="en-US" sz="3733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的界定模糊</a:t>
            </a:r>
            <a:endParaRPr lang="en-US" sz="3733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不同人的對於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“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異常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”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的定義皆不一樣，很難得成全體共識，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可能需要進行多次的問卷調查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專業知識。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AC3C42C-2BDA-DA25-384D-88B953826363}"/>
              </a:ext>
            </a:extLst>
          </p:cNvPr>
          <p:cNvSpPr txBox="1"/>
          <p:nvPr/>
        </p:nvSpPr>
        <p:spPr>
          <a:xfrm>
            <a:off x="3149600" y="2992815"/>
            <a:ext cx="7823200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733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人體偵測</a:t>
            </a:r>
            <a:endParaRPr lang="en-US" sz="3733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sz="24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畫面中仍有人是沒被捕捉到的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需要更多的算力已運作更更強的模型。</a:t>
            </a:r>
            <a:endParaRPr 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F370AC9-1630-0851-85A8-149652BF8299}"/>
              </a:ext>
            </a:extLst>
          </p:cNvPr>
          <p:cNvSpPr txBox="1"/>
          <p:nvPr/>
        </p:nvSpPr>
        <p:spPr>
          <a:xfrm>
            <a:off x="3199567" y="1295401"/>
            <a:ext cx="8636000" cy="140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733" b="1" dirty="0">
                <a:latin typeface="標楷體" panose="03000509000000000000" pitchFamily="65" charset="-120"/>
                <a:ea typeface="標楷體" panose="03000509000000000000" pitchFamily="65" charset="-120"/>
              </a:rPr>
              <a:t>鏡頭角度</a:t>
            </a:r>
            <a:endParaRPr lang="en-US" altLang="zh-TW" sz="3733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靠近鏡頭的人較容易被認為過快；遠離鏡頭的人則容易被認為是過慢。 可能需要深度攝影機進行空間校正。</a:t>
            </a:r>
          </a:p>
        </p:txBody>
      </p:sp>
      <p:pic>
        <p:nvPicPr>
          <p:cNvPr id="16" name="Graphic 15" descr="Security camera outline">
            <a:extLst>
              <a:ext uri="{FF2B5EF4-FFF2-40B4-BE49-F238E27FC236}">
                <a16:creationId xmlns:a16="http://schemas.microsoft.com/office/drawing/2014/main" id="{A63E470B-B6E2-90E6-8980-C10408271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863" y="1092201"/>
            <a:ext cx="1745071" cy="1745071"/>
          </a:xfrm>
          <a:prstGeom prst="rect">
            <a:avLst/>
          </a:prstGeom>
        </p:spPr>
      </p:pic>
      <p:pic>
        <p:nvPicPr>
          <p:cNvPr id="20" name="Graphic 19" descr="Group with solid fill">
            <a:extLst>
              <a:ext uri="{FF2B5EF4-FFF2-40B4-BE49-F238E27FC236}">
                <a16:creationId xmlns:a16="http://schemas.microsoft.com/office/drawing/2014/main" id="{A161763A-57CD-6C76-1799-CC7462274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042" y="2921001"/>
            <a:ext cx="1579921" cy="1579921"/>
          </a:xfrm>
          <a:prstGeom prst="rect">
            <a:avLst/>
          </a:prstGeom>
        </p:spPr>
      </p:pic>
      <p:pic>
        <p:nvPicPr>
          <p:cNvPr id="6" name="Graphic 5" descr="Lost with solid fill">
            <a:extLst>
              <a:ext uri="{FF2B5EF4-FFF2-40B4-BE49-F238E27FC236}">
                <a16:creationId xmlns:a16="http://schemas.microsoft.com/office/drawing/2014/main" id="{B9238C25-C9E9-A9B7-8AB0-0CCB5FB99B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4041" y="4851401"/>
            <a:ext cx="1514359" cy="15143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B0BBBE-9946-C740-5D81-FBEEDA6DAA9B}"/>
              </a:ext>
            </a:extLst>
          </p:cNvPr>
          <p:cNvSpPr txBox="1"/>
          <p:nvPr/>
        </p:nvSpPr>
        <p:spPr>
          <a:xfrm>
            <a:off x="711201" y="27899"/>
            <a:ext cx="9803908" cy="1138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algn="ctr">
              <a:lnSpc>
                <a:spcPct val="115000"/>
              </a:lnSpc>
            </a:pPr>
            <a:r>
              <a:rPr lang="zh-TW" altLang="en-US" sz="6400" b="1" kern="1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待改進之處</a:t>
            </a:r>
            <a:endParaRPr lang="en-US" altLang="zh-TW" sz="6400" b="1" kern="100" dirty="0">
              <a:solidFill>
                <a:schemeClr val="accent6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60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penCV - Wikipedia">
            <a:extLst>
              <a:ext uri="{FF2B5EF4-FFF2-40B4-BE49-F238E27FC236}">
                <a16:creationId xmlns:a16="http://schemas.microsoft.com/office/drawing/2014/main" id="{25D6C392-E1C9-CE35-C60A-4AB1B602C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000" y="1498601"/>
            <a:ext cx="1864568" cy="229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ikit-learn - Wikipedia">
            <a:extLst>
              <a:ext uri="{FF2B5EF4-FFF2-40B4-BE49-F238E27FC236}">
                <a16:creationId xmlns:a16="http://schemas.microsoft.com/office/drawing/2014/main" id="{7ADD388A-5018-F9B4-ADE3-31D21F637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0801" y="234341"/>
            <a:ext cx="3715351" cy="20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YOLOv8: A Comprehensive Framework for Object Detection, Instance  Segmentation, and Image Classification | by Beyza AKYILDIZ | Medium">
            <a:extLst>
              <a:ext uri="{FF2B5EF4-FFF2-40B4-BE49-F238E27FC236}">
                <a16:creationId xmlns:a16="http://schemas.microsoft.com/office/drawing/2014/main" id="{FBB18DF1-96DA-4A27-70B6-C9AED7EE1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4976" y="4639677"/>
            <a:ext cx="4261024" cy="136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- 維基百科，自由嘅百科全書">
            <a:extLst>
              <a:ext uri="{FF2B5EF4-FFF2-40B4-BE49-F238E27FC236}">
                <a16:creationId xmlns:a16="http://schemas.microsoft.com/office/drawing/2014/main" id="{55C05C48-E1B9-ADED-4E3F-B21B63204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151" y="3796508"/>
            <a:ext cx="2743200" cy="300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8F8D2CA-82F1-D285-56E1-8902F2837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7751" y="1300562"/>
            <a:ext cx="2297911" cy="229791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0"/>
    </mc:Choice>
    <mc:Fallback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1DD318E-4A85-3A39-A7D7-717C5E5983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7912" y="1555749"/>
            <a:ext cx="5599289" cy="3149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5B6CD30-0BDB-69E0-A060-ECE513B3B8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06" y="1555749"/>
            <a:ext cx="5599287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6BF788-7B3A-896A-B3F8-1B419243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69" y="279400"/>
            <a:ext cx="11297863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6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34F8ED5-4FC6-9024-83EE-81905BA267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92" y="2413001"/>
            <a:ext cx="4922683" cy="30098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5474C65-8243-6942-CD76-8B7B6B0ACC5B}"/>
              </a:ext>
            </a:extLst>
          </p:cNvPr>
          <p:cNvSpPr txBox="1"/>
          <p:nvPr/>
        </p:nvSpPr>
        <p:spPr>
          <a:xfrm>
            <a:off x="2336800" y="5519197"/>
            <a:ext cx="2133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733" b="1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K-means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3B2F16A-A9D8-2725-8BA2-3D8902985C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6295" y="1966854"/>
            <a:ext cx="4519403" cy="34560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4D3796C-686C-7D46-FF70-21C9B449715C}"/>
              </a:ext>
            </a:extLst>
          </p:cNvPr>
          <p:cNvSpPr txBox="1"/>
          <p:nvPr/>
        </p:nvSpPr>
        <p:spPr>
          <a:xfrm>
            <a:off x="6995596" y="5519197"/>
            <a:ext cx="38608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733" b="1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IsolationForest</a:t>
            </a:r>
            <a:endParaRPr lang="en-US" altLang="zh-TW" sz="3733" b="1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E03B20DE-83C8-8E2C-5E42-25C23B29FCD0}"/>
              </a:ext>
            </a:extLst>
          </p:cNvPr>
          <p:cNvSpPr/>
          <p:nvPr/>
        </p:nvSpPr>
        <p:spPr>
          <a:xfrm rot="16200000">
            <a:off x="8496261" y="4882178"/>
            <a:ext cx="60959" cy="6095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81B3665-12B6-67D8-809F-DC107FF14878}"/>
              </a:ext>
            </a:extLst>
          </p:cNvPr>
          <p:cNvSpPr/>
          <p:nvPr/>
        </p:nvSpPr>
        <p:spPr>
          <a:xfrm>
            <a:off x="6096000" y="1498600"/>
            <a:ext cx="5939323" cy="50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文本框 32">
            <a:extLst>
              <a:ext uri="{FF2B5EF4-FFF2-40B4-BE49-F238E27FC236}">
                <a16:creationId xmlns:a16="http://schemas.microsoft.com/office/drawing/2014/main" id="{8BC7C2B3-7C7E-D1E0-B8CB-DD2FC7E024F7}"/>
              </a:ext>
            </a:extLst>
          </p:cNvPr>
          <p:cNvSpPr txBox="1"/>
          <p:nvPr/>
        </p:nvSpPr>
        <p:spPr>
          <a:xfrm>
            <a:off x="2946400" y="266031"/>
            <a:ext cx="5791200" cy="12080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defTabSz="1219170">
              <a:defRPr/>
            </a:pPr>
            <a:r>
              <a:rPr lang="en-US" altLang="zh-TW" sz="5867" b="1" kern="100" dirty="0">
                <a:solidFill>
                  <a:schemeClr val="accent6">
                    <a:lumMod val="75000"/>
                  </a:schemeClr>
                </a:solidFill>
                <a:latin typeface="Calibri Light (Headings)"/>
                <a:ea typeface="標楷體" panose="03000509000000000000" pitchFamily="65" charset="-120"/>
              </a:rPr>
              <a:t>	</a:t>
            </a:r>
            <a:r>
              <a:rPr lang="zh-TW" altLang="en-US" sz="5867" b="1" kern="100" dirty="0">
                <a:solidFill>
                  <a:schemeClr val="accent6">
                    <a:lumMod val="75000"/>
                  </a:schemeClr>
                </a:solidFill>
                <a:latin typeface="Calibri Light (Headings)"/>
                <a:ea typeface="標楷體" panose="03000509000000000000" pitchFamily="65" charset="-120"/>
              </a:rPr>
              <a:t>模型選擇</a:t>
            </a:r>
            <a:endParaRPr lang="en-US" altLang="zh-TW" sz="5867" b="1" kern="100" dirty="0">
              <a:solidFill>
                <a:schemeClr val="accent6">
                  <a:lumMod val="75000"/>
                </a:schemeClr>
              </a:solidFill>
              <a:latin typeface="Calibri Light (Headings)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38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507CE5E-C802-7E1C-BE2D-B9CBFE3C11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16661" y="482600"/>
            <a:ext cx="4782539" cy="57878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48695B-17FB-B7E7-79C7-1812D42CA5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92800" y="496993"/>
            <a:ext cx="4775200" cy="58088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B1DCBF0-328C-6357-D151-EC0AD0E5E6CC}"/>
              </a:ext>
            </a:extLst>
          </p:cNvPr>
          <p:cNvSpPr/>
          <p:nvPr/>
        </p:nvSpPr>
        <p:spPr>
          <a:xfrm>
            <a:off x="2336800" y="2935394"/>
            <a:ext cx="2438400" cy="3301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75BC39-B8FB-24AE-55F0-CB0EB8A91391}"/>
              </a:ext>
            </a:extLst>
          </p:cNvPr>
          <p:cNvSpPr/>
          <p:nvPr/>
        </p:nvSpPr>
        <p:spPr>
          <a:xfrm>
            <a:off x="6807200" y="2903946"/>
            <a:ext cx="2438400" cy="3301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42CC77-10E9-B9C7-0482-8638B0A6D960}"/>
              </a:ext>
            </a:extLst>
          </p:cNvPr>
          <p:cNvSpPr txBox="1"/>
          <p:nvPr/>
        </p:nvSpPr>
        <p:spPr>
          <a:xfrm>
            <a:off x="1179155" y="2189567"/>
            <a:ext cx="553998" cy="40934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左圖</a:t>
            </a:r>
            <a:r>
              <a:rPr lang="en-US" altLang="zh-TW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: </a:t>
            </a:r>
            <a:r>
              <a:rPr lang="zh-TW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判斷過快過慢以及停滯</a:t>
            </a:r>
            <a:endParaRPr lang="en-US" sz="2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90C8EA-83DC-0759-C61E-F595CB86015D}"/>
              </a:ext>
            </a:extLst>
          </p:cNvPr>
          <p:cNvSpPr txBox="1"/>
          <p:nvPr/>
        </p:nvSpPr>
        <p:spPr>
          <a:xfrm>
            <a:off x="10729555" y="2189567"/>
            <a:ext cx="553998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右圖</a:t>
            </a:r>
            <a:r>
              <a:rPr lang="en-US" altLang="zh-TW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: </a:t>
            </a:r>
            <a:r>
              <a:rPr lang="zh-TW" altLang="en-US" sz="2400">
                <a:latin typeface="DFKai-SB" panose="03000509000000000000" pitchFamily="65" charset="-120"/>
                <a:ea typeface="DFKai-SB" panose="03000509000000000000" pitchFamily="65" charset="-120"/>
              </a:rPr>
              <a:t>判斷方向</a:t>
            </a:r>
            <a:r>
              <a:rPr lang="zh-TW" altLang="en-US" sz="2400" dirty="0">
                <a:latin typeface="DFKai-SB" panose="03000509000000000000" pitchFamily="65" charset="-120"/>
                <a:ea typeface="DFKai-SB" panose="03000509000000000000" pitchFamily="65" charset="-120"/>
              </a:rPr>
              <a:t>異常</a:t>
            </a:r>
            <a:endParaRPr lang="en-US" sz="24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73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E1CE03-6B1A-17C5-ACBE-2EA7A39BE5E3}"/>
              </a:ext>
            </a:extLst>
          </p:cNvPr>
          <p:cNvSpPr txBox="1"/>
          <p:nvPr/>
        </p:nvSpPr>
        <p:spPr>
          <a:xfrm>
            <a:off x="203200" y="1157692"/>
            <a:ext cx="12151360" cy="627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>
              <a:lnSpc>
                <a:spcPct val="115000"/>
              </a:lnSpc>
            </a:pPr>
            <a:r>
              <a:rPr lang="zh-TW" altLang="en-US" sz="3200" dirty="0">
                <a:solidFill>
                  <a:srgbClr val="000000"/>
                </a:solidFill>
                <a:ea typeface="DFKai-SB" panose="03000509000000000000" pitchFamily="65" charset="-120"/>
                <a:cs typeface="Arial" panose="020B0604020202020204" pitchFamily="34" charset="0"/>
              </a:rPr>
              <a:t>大於平均</a:t>
            </a:r>
            <a:r>
              <a:rPr lang="en-US" altLang="zh-TW" sz="3200" dirty="0">
                <a:solidFill>
                  <a:srgbClr val="000000"/>
                </a:solidFill>
                <a:ea typeface="DFKai-SB" panose="03000509000000000000" pitchFamily="65" charset="-120"/>
                <a:cs typeface="Arial" panose="020B0604020202020204" pitchFamily="34" charset="0"/>
              </a:rPr>
              <a:t>2.1</a:t>
            </a:r>
            <a:r>
              <a:rPr lang="zh-TW" altLang="en-US" sz="3200" dirty="0">
                <a:solidFill>
                  <a:srgbClr val="000000"/>
                </a:solidFill>
                <a:ea typeface="DFKai-SB" panose="03000509000000000000" pitchFamily="65" charset="-120"/>
                <a:cs typeface="Arial" panose="020B0604020202020204" pitchFamily="34" charset="0"/>
              </a:rPr>
              <a:t>個標準差是過快；小於一個</a:t>
            </a:r>
            <a:r>
              <a:rPr lang="en-US" altLang="zh-TW" sz="3200" dirty="0">
                <a:solidFill>
                  <a:srgbClr val="000000"/>
                </a:solidFill>
                <a:ea typeface="DFKai-SB" panose="03000509000000000000" pitchFamily="65" charset="-120"/>
                <a:cs typeface="Arial" panose="020B0604020202020204" pitchFamily="34" charset="0"/>
              </a:rPr>
              <a:t>1.3</a:t>
            </a:r>
            <a:r>
              <a:rPr lang="zh-TW" altLang="en-US" sz="3200" dirty="0">
                <a:solidFill>
                  <a:srgbClr val="000000"/>
                </a:solidFill>
                <a:ea typeface="DFKai-SB" panose="03000509000000000000" pitchFamily="65" charset="-120"/>
                <a:cs typeface="Arial" panose="020B0604020202020204" pitchFamily="34" charset="0"/>
              </a:rPr>
              <a:t>個標準差是過慢。</a:t>
            </a:r>
            <a:endParaRPr lang="en-US" altLang="zh-TW" sz="3200" dirty="0">
              <a:solidFill>
                <a:srgbClr val="000000"/>
              </a:solidFill>
              <a:ea typeface="DFKai-SB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F6ABBD-D4C5-3579-ED38-9760C4106A48}"/>
              </a:ext>
            </a:extLst>
          </p:cNvPr>
          <p:cNvSpPr txBox="1"/>
          <p:nvPr/>
        </p:nvSpPr>
        <p:spPr>
          <a:xfrm>
            <a:off x="-203200" y="76201"/>
            <a:ext cx="6199264" cy="87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>
              <a:lnSpc>
                <a:spcPct val="115000"/>
              </a:lnSpc>
            </a:pPr>
            <a:r>
              <a:rPr lang="zh-TW" altLang="en-US" sz="4800" b="1" kern="1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過快過慢</a:t>
            </a:r>
            <a:endParaRPr lang="en-US" altLang="zh-TW" sz="4800" b="1" kern="100" dirty="0">
              <a:solidFill>
                <a:schemeClr val="accent6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515266-DCB3-4D6F-D0CD-F030D3F71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7"/>
          <a:stretch/>
        </p:blipFill>
        <p:spPr bwMode="auto">
          <a:xfrm>
            <a:off x="2540000" y="2006601"/>
            <a:ext cx="7232651" cy="462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6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E1CE03-6B1A-17C5-ACBE-2EA7A39BE5E3}"/>
              </a:ext>
            </a:extLst>
          </p:cNvPr>
          <p:cNvSpPr txBox="1"/>
          <p:nvPr/>
        </p:nvSpPr>
        <p:spPr>
          <a:xfrm>
            <a:off x="-203200" y="177801"/>
            <a:ext cx="12151360" cy="87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>
              <a:lnSpc>
                <a:spcPct val="115000"/>
              </a:lnSpc>
            </a:pPr>
            <a:r>
              <a:rPr lang="zh-TW" altLang="en-US" sz="4800" b="1" kern="1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停滯判斷</a:t>
            </a:r>
            <a:endParaRPr lang="en-US" altLang="zh-TW" sz="4800" b="1" kern="100" dirty="0">
              <a:solidFill>
                <a:schemeClr val="accent6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C843F-94E9-D55A-E7B5-DCFA5ACAD37A}"/>
              </a:ext>
            </a:extLst>
          </p:cNvPr>
          <p:cNvSpPr txBox="1"/>
          <p:nvPr/>
        </p:nvSpPr>
        <p:spPr>
          <a:xfrm>
            <a:off x="2641600" y="889000"/>
            <a:ext cx="7213600" cy="627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 algn="just">
              <a:lnSpc>
                <a:spcPct val="115000"/>
              </a:lnSpc>
            </a:pPr>
            <a:r>
              <a:rPr lang="zh-TW" altLang="en-US" sz="3200" dirty="0">
                <a:solidFill>
                  <a:srgbClr val="000000"/>
                </a:solidFill>
                <a:ea typeface="DFKai-SB" panose="03000509000000000000" pitchFamily="65" charset="-120"/>
                <a:cs typeface="Arial" panose="020B0604020202020204" pitchFamily="34" charset="0"/>
              </a:rPr>
              <a:t>晃動容忍值</a:t>
            </a:r>
            <a:r>
              <a:rPr lang="en-US" altLang="zh-TW" sz="3200" dirty="0">
                <a:solidFill>
                  <a:srgbClr val="000000"/>
                </a:solidFill>
                <a:ea typeface="DFKai-SB" panose="03000509000000000000" pitchFamily="65" charset="-120"/>
                <a:cs typeface="Arial" panose="020B0604020202020204" pitchFamily="34" charset="0"/>
              </a:rPr>
              <a:t>:</a:t>
            </a:r>
            <a:r>
              <a:rPr lang="zh-TW" altLang="en-US" sz="3200" dirty="0">
                <a:solidFill>
                  <a:srgbClr val="000000"/>
                </a:solidFill>
                <a:ea typeface="DFKai-SB" panose="03000509000000000000" pitchFamily="65" charset="-120"/>
                <a:cs typeface="Arial" panose="020B0604020202020204" pitchFamily="34" charset="0"/>
              </a:rPr>
              <a:t> 低速門檻再乘</a:t>
            </a:r>
            <a:r>
              <a:rPr lang="en-US" altLang="zh-TW" sz="3200" dirty="0">
                <a:solidFill>
                  <a:srgbClr val="000000"/>
                </a:solidFill>
                <a:ea typeface="DFKai-SB" panose="03000509000000000000" pitchFamily="65" charset="-120"/>
                <a:cs typeface="Arial" panose="020B0604020202020204" pitchFamily="34" charset="0"/>
              </a:rPr>
              <a:t>0.32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89B13DF-81DA-C9F2-B943-35634110E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2" y="1752000"/>
            <a:ext cx="752202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8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E1CE03-6B1A-17C5-ACBE-2EA7A39BE5E3}"/>
              </a:ext>
            </a:extLst>
          </p:cNvPr>
          <p:cNvSpPr txBox="1"/>
          <p:nvPr/>
        </p:nvSpPr>
        <p:spPr>
          <a:xfrm>
            <a:off x="40640" y="279401"/>
            <a:ext cx="6766560" cy="87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585">
              <a:lnSpc>
                <a:spcPct val="115000"/>
              </a:lnSpc>
            </a:pPr>
            <a:r>
              <a:rPr lang="zh-TW" altLang="en-US" sz="4800" b="1" kern="1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方向異常判斷</a:t>
            </a:r>
            <a:endParaRPr lang="en-US" altLang="zh-TW" sz="4800" b="1" kern="100" dirty="0">
              <a:solidFill>
                <a:schemeClr val="accent6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35CFC39B-E437-601D-D2E7-1612A1A36F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1" y="1390685"/>
            <a:ext cx="5976471" cy="4591049"/>
          </a:xfrm>
          <a:prstGeom prst="rect">
            <a:avLst/>
          </a:prstGeom>
        </p:spPr>
      </p:pic>
      <p:pic>
        <p:nvPicPr>
          <p:cNvPr id="3" name="圖片 1" descr="A graph of a number of turning counts&#10;&#10;Description automatically generated">
            <a:extLst>
              <a:ext uri="{FF2B5EF4-FFF2-40B4-BE49-F238E27FC236}">
                <a16:creationId xmlns:a16="http://schemas.microsoft.com/office/drawing/2014/main" id="{AA85003F-78CF-8280-3181-EEADC375A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3"/>
          <a:stretch/>
        </p:blipFill>
        <p:spPr bwMode="auto">
          <a:xfrm>
            <a:off x="205467" y="1397000"/>
            <a:ext cx="5730127" cy="45847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720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347</Words>
  <Application>Microsoft Office PowerPoint</Application>
  <PresentationFormat>Widescreen</PresentationFormat>
  <Paragraphs>64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 Light (Headings)</vt:lpstr>
      <vt:lpstr>標楷體</vt:lpstr>
      <vt:lpstr>標楷體</vt:lpstr>
      <vt:lpstr>Aptos</vt:lpstr>
      <vt:lpstr>Aptos Display</vt:lpstr>
      <vt:lpstr>Arial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陳既為</dc:creator>
  <cp:lastModifiedBy>陳既為</cp:lastModifiedBy>
  <cp:revision>3</cp:revision>
  <dcterms:created xsi:type="dcterms:W3CDTF">2024-04-28T17:20:10Z</dcterms:created>
  <dcterms:modified xsi:type="dcterms:W3CDTF">2024-04-28T17:22:32Z</dcterms:modified>
</cp:coreProperties>
</file>